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  <Override PartName="/ppt/charts/style3.xml" ContentType="application/vnd.ms-office.chartstyle+xml"/>
  <Override PartName="/ppt/charts/colors3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345" r:id="rId2"/>
    <p:sldId id="410" r:id="rId3"/>
    <p:sldId id="405" r:id="rId4"/>
    <p:sldId id="365" r:id="rId5"/>
    <p:sldId id="366" r:id="rId6"/>
    <p:sldId id="411" r:id="rId7"/>
    <p:sldId id="401" r:id="rId8"/>
    <p:sldId id="398" r:id="rId9"/>
    <p:sldId id="396" r:id="rId10"/>
    <p:sldId id="397" r:id="rId11"/>
    <p:sldId id="357" r:id="rId12"/>
    <p:sldId id="406" r:id="rId13"/>
    <p:sldId id="370" r:id="rId14"/>
    <p:sldId id="347" r:id="rId15"/>
    <p:sldId id="350" r:id="rId16"/>
    <p:sldId id="368" r:id="rId17"/>
    <p:sldId id="409" r:id="rId18"/>
    <p:sldId id="349" r:id="rId19"/>
    <p:sldId id="355" r:id="rId20"/>
    <p:sldId id="371" r:id="rId21"/>
    <p:sldId id="407" r:id="rId22"/>
    <p:sldId id="414" r:id="rId23"/>
    <p:sldId id="403" r:id="rId24"/>
    <p:sldId id="412" r:id="rId25"/>
    <p:sldId id="413" r:id="rId26"/>
  </p:sldIdLst>
  <p:sldSz cx="12192000" cy="6858000"/>
  <p:notesSz cx="6797675" cy="9926638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08" autoAdjust="0"/>
    <p:restoredTop sz="94660"/>
  </p:normalViewPr>
  <p:slideViewPr>
    <p:cSldViewPr snapToGrid="0">
      <p:cViewPr varScale="1">
        <p:scale>
          <a:sx n="179" d="100"/>
          <a:sy n="179" d="100"/>
        </p:scale>
        <p:origin x="-96" y="-7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4" Type="http://schemas.microsoft.com/office/2011/relationships/chartColorStyle" Target="colors1.xml"/><Relationship Id="rId1" Type="http://schemas.openxmlformats.org/officeDocument/2006/relationships/oleObject" Target="file:///C:\Users\mgodinho\Downloads\mpd2018%20(3).xlsx" TargetMode="External"/><Relationship Id="rId2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odinho\Downloads\mpd2018%20(3).xlsx" TargetMode="External"/><Relationship Id="rId2" Type="http://schemas.microsoft.com/office/2011/relationships/chartStyle" Target="style2.xml"/><Relationship Id="rId3" Type="http://schemas.microsoft.com/office/2011/relationships/chartColorStyle" Target="colors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odinho\Downloads\mpd2018%20(3).xlsx" TargetMode="External"/><Relationship Id="rId2" Type="http://schemas.microsoft.com/office/2011/relationships/chartStyle" Target="style3.xml"/><Relationship Id="rId3" Type="http://schemas.microsoft.com/office/2011/relationships/chartColorStyle" Target="colors3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odinho\AppData\Local\Microsoft\Windows\Temporary%20Internet%20Files\Content.Outlook\YU30E089\JMMB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600" b="1" i="0" u="none" strike="noStrike" kern="1200" spc="0" baseline="0">
                <a:solidFill>
                  <a:srgbClr val="0000FF"/>
                </a:solidFill>
                <a:latin typeface="+mn-lt"/>
                <a:ea typeface="+mn-ea"/>
                <a:cs typeface="+mn-cs"/>
              </a:defRPr>
            </a:pPr>
            <a:r>
              <a:rPr lang="pt-PT" sz="3600" b="1" dirty="0">
                <a:solidFill>
                  <a:srgbClr val="0000FF"/>
                </a:solidFill>
              </a:rPr>
              <a:t>1850-</a:t>
            </a:r>
            <a:r>
              <a:rPr lang="pt-PT" sz="3600" b="1" dirty="0" smtClean="0">
                <a:solidFill>
                  <a:srgbClr val="0000FF"/>
                </a:solidFill>
              </a:rPr>
              <a:t>2016</a:t>
            </a:r>
            <a:endParaRPr lang="pt-PT" sz="3600" b="1" dirty="0">
              <a:solidFill>
                <a:srgbClr val="0000FF"/>
              </a:solidFill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smoothMarker"/>
        <c:varyColors val="0"/>
        <c:ser>
          <c:idx val="2"/>
          <c:order val="0"/>
          <c:tx>
            <c:strRef>
              <c:f>'[mpd2018 (3).xlsx]cgdppc'!$D$2</c:f>
              <c:strCache>
                <c:ptCount val="1"/>
                <c:pt idx="0">
                  <c:v>DEU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'[mpd2018 (3).xlsx]cgdppc'!$A$3:$A$168</c:f>
              <c:numCache>
                <c:formatCode>General</c:formatCode>
                <c:ptCount val="166"/>
                <c:pt idx="0">
                  <c:v>1851.0</c:v>
                </c:pt>
                <c:pt idx="1">
                  <c:v>1852.0</c:v>
                </c:pt>
                <c:pt idx="2">
                  <c:v>1853.0</c:v>
                </c:pt>
                <c:pt idx="3">
                  <c:v>1854.0</c:v>
                </c:pt>
                <c:pt idx="4">
                  <c:v>1855.0</c:v>
                </c:pt>
                <c:pt idx="5">
                  <c:v>1856.0</c:v>
                </c:pt>
                <c:pt idx="6">
                  <c:v>1857.0</c:v>
                </c:pt>
                <c:pt idx="7">
                  <c:v>1858.0</c:v>
                </c:pt>
                <c:pt idx="8">
                  <c:v>1859.0</c:v>
                </c:pt>
                <c:pt idx="9">
                  <c:v>1860.0</c:v>
                </c:pt>
                <c:pt idx="10">
                  <c:v>1861.0</c:v>
                </c:pt>
                <c:pt idx="11">
                  <c:v>1862.0</c:v>
                </c:pt>
                <c:pt idx="12">
                  <c:v>1863.0</c:v>
                </c:pt>
                <c:pt idx="13">
                  <c:v>1864.0</c:v>
                </c:pt>
                <c:pt idx="14">
                  <c:v>1865.0</c:v>
                </c:pt>
                <c:pt idx="15">
                  <c:v>1866.0</c:v>
                </c:pt>
                <c:pt idx="16">
                  <c:v>1867.0</c:v>
                </c:pt>
                <c:pt idx="17">
                  <c:v>1868.0</c:v>
                </c:pt>
                <c:pt idx="18">
                  <c:v>1869.0</c:v>
                </c:pt>
                <c:pt idx="19">
                  <c:v>1870.0</c:v>
                </c:pt>
                <c:pt idx="20">
                  <c:v>1871.0</c:v>
                </c:pt>
                <c:pt idx="21">
                  <c:v>1872.0</c:v>
                </c:pt>
                <c:pt idx="22">
                  <c:v>1873.0</c:v>
                </c:pt>
                <c:pt idx="23">
                  <c:v>1874.0</c:v>
                </c:pt>
                <c:pt idx="24">
                  <c:v>1875.0</c:v>
                </c:pt>
                <c:pt idx="25">
                  <c:v>1876.0</c:v>
                </c:pt>
                <c:pt idx="26">
                  <c:v>1877.0</c:v>
                </c:pt>
                <c:pt idx="27">
                  <c:v>1878.0</c:v>
                </c:pt>
                <c:pt idx="28">
                  <c:v>1879.0</c:v>
                </c:pt>
                <c:pt idx="29">
                  <c:v>1880.0</c:v>
                </c:pt>
                <c:pt idx="30">
                  <c:v>1881.0</c:v>
                </c:pt>
                <c:pt idx="31">
                  <c:v>1882.0</c:v>
                </c:pt>
                <c:pt idx="32">
                  <c:v>1883.0</c:v>
                </c:pt>
                <c:pt idx="33">
                  <c:v>1884.0</c:v>
                </c:pt>
                <c:pt idx="34">
                  <c:v>1885.0</c:v>
                </c:pt>
                <c:pt idx="35">
                  <c:v>1886.0</c:v>
                </c:pt>
                <c:pt idx="36">
                  <c:v>1887.0</c:v>
                </c:pt>
                <c:pt idx="37">
                  <c:v>1888.0</c:v>
                </c:pt>
                <c:pt idx="38">
                  <c:v>1889.0</c:v>
                </c:pt>
                <c:pt idx="39">
                  <c:v>1890.0</c:v>
                </c:pt>
                <c:pt idx="40">
                  <c:v>1891.0</c:v>
                </c:pt>
                <c:pt idx="41">
                  <c:v>1892.0</c:v>
                </c:pt>
                <c:pt idx="42">
                  <c:v>1893.0</c:v>
                </c:pt>
                <c:pt idx="43">
                  <c:v>1894.0</c:v>
                </c:pt>
                <c:pt idx="44">
                  <c:v>1895.0</c:v>
                </c:pt>
                <c:pt idx="45">
                  <c:v>1896.0</c:v>
                </c:pt>
                <c:pt idx="46">
                  <c:v>1897.0</c:v>
                </c:pt>
                <c:pt idx="47">
                  <c:v>1898.0</c:v>
                </c:pt>
                <c:pt idx="48">
                  <c:v>1899.0</c:v>
                </c:pt>
                <c:pt idx="49">
                  <c:v>1900.0</c:v>
                </c:pt>
                <c:pt idx="50">
                  <c:v>1901.0</c:v>
                </c:pt>
                <c:pt idx="51">
                  <c:v>1902.0</c:v>
                </c:pt>
                <c:pt idx="52">
                  <c:v>1903.0</c:v>
                </c:pt>
                <c:pt idx="53">
                  <c:v>1904.0</c:v>
                </c:pt>
                <c:pt idx="54">
                  <c:v>1905.0</c:v>
                </c:pt>
                <c:pt idx="55">
                  <c:v>1906.0</c:v>
                </c:pt>
                <c:pt idx="56">
                  <c:v>1907.0</c:v>
                </c:pt>
                <c:pt idx="57">
                  <c:v>1908.0</c:v>
                </c:pt>
                <c:pt idx="58">
                  <c:v>1909.0</c:v>
                </c:pt>
                <c:pt idx="59">
                  <c:v>1910.0</c:v>
                </c:pt>
                <c:pt idx="60">
                  <c:v>1911.0</c:v>
                </c:pt>
                <c:pt idx="61">
                  <c:v>1912.0</c:v>
                </c:pt>
                <c:pt idx="62">
                  <c:v>1913.0</c:v>
                </c:pt>
                <c:pt idx="63">
                  <c:v>1914.0</c:v>
                </c:pt>
                <c:pt idx="64">
                  <c:v>1915.0</c:v>
                </c:pt>
                <c:pt idx="65">
                  <c:v>1916.0</c:v>
                </c:pt>
                <c:pt idx="66">
                  <c:v>1917.0</c:v>
                </c:pt>
                <c:pt idx="67">
                  <c:v>1918.0</c:v>
                </c:pt>
                <c:pt idx="68">
                  <c:v>1919.0</c:v>
                </c:pt>
                <c:pt idx="69">
                  <c:v>1920.0</c:v>
                </c:pt>
                <c:pt idx="70">
                  <c:v>1921.0</c:v>
                </c:pt>
                <c:pt idx="71">
                  <c:v>1922.0</c:v>
                </c:pt>
                <c:pt idx="72">
                  <c:v>1923.0</c:v>
                </c:pt>
                <c:pt idx="73">
                  <c:v>1924.0</c:v>
                </c:pt>
                <c:pt idx="74">
                  <c:v>1925.0</c:v>
                </c:pt>
                <c:pt idx="75">
                  <c:v>1926.0</c:v>
                </c:pt>
                <c:pt idx="76">
                  <c:v>1927.0</c:v>
                </c:pt>
                <c:pt idx="77">
                  <c:v>1928.0</c:v>
                </c:pt>
                <c:pt idx="78">
                  <c:v>1929.0</c:v>
                </c:pt>
                <c:pt idx="79">
                  <c:v>1930.0</c:v>
                </c:pt>
                <c:pt idx="80">
                  <c:v>1931.0</c:v>
                </c:pt>
                <c:pt idx="81">
                  <c:v>1932.0</c:v>
                </c:pt>
                <c:pt idx="82">
                  <c:v>1933.0</c:v>
                </c:pt>
                <c:pt idx="83">
                  <c:v>1934.0</c:v>
                </c:pt>
                <c:pt idx="84">
                  <c:v>1935.0</c:v>
                </c:pt>
                <c:pt idx="85">
                  <c:v>1936.0</c:v>
                </c:pt>
                <c:pt idx="86">
                  <c:v>1937.0</c:v>
                </c:pt>
                <c:pt idx="87">
                  <c:v>1938.0</c:v>
                </c:pt>
                <c:pt idx="88">
                  <c:v>1939.0</c:v>
                </c:pt>
                <c:pt idx="89">
                  <c:v>1940.0</c:v>
                </c:pt>
                <c:pt idx="90">
                  <c:v>1941.0</c:v>
                </c:pt>
                <c:pt idx="91">
                  <c:v>1942.0</c:v>
                </c:pt>
                <c:pt idx="92">
                  <c:v>1943.0</c:v>
                </c:pt>
                <c:pt idx="93">
                  <c:v>1944.0</c:v>
                </c:pt>
                <c:pt idx="94">
                  <c:v>1945.0</c:v>
                </c:pt>
                <c:pt idx="95">
                  <c:v>1946.0</c:v>
                </c:pt>
                <c:pt idx="96">
                  <c:v>1947.0</c:v>
                </c:pt>
                <c:pt idx="97">
                  <c:v>1948.0</c:v>
                </c:pt>
                <c:pt idx="98">
                  <c:v>1949.0</c:v>
                </c:pt>
                <c:pt idx="99">
                  <c:v>1950.0</c:v>
                </c:pt>
                <c:pt idx="100">
                  <c:v>1951.0</c:v>
                </c:pt>
                <c:pt idx="101">
                  <c:v>1952.0</c:v>
                </c:pt>
                <c:pt idx="102">
                  <c:v>1953.0</c:v>
                </c:pt>
                <c:pt idx="103">
                  <c:v>1954.0</c:v>
                </c:pt>
                <c:pt idx="104">
                  <c:v>1955.0</c:v>
                </c:pt>
                <c:pt idx="105">
                  <c:v>1956.0</c:v>
                </c:pt>
                <c:pt idx="106">
                  <c:v>1957.0</c:v>
                </c:pt>
                <c:pt idx="107">
                  <c:v>1958.0</c:v>
                </c:pt>
                <c:pt idx="108">
                  <c:v>1959.0</c:v>
                </c:pt>
                <c:pt idx="109">
                  <c:v>1960.0</c:v>
                </c:pt>
                <c:pt idx="110">
                  <c:v>1961.0</c:v>
                </c:pt>
                <c:pt idx="111">
                  <c:v>1962.0</c:v>
                </c:pt>
                <c:pt idx="112">
                  <c:v>1963.0</c:v>
                </c:pt>
                <c:pt idx="113">
                  <c:v>1964.0</c:v>
                </c:pt>
                <c:pt idx="114">
                  <c:v>1965.0</c:v>
                </c:pt>
                <c:pt idx="115">
                  <c:v>1966.0</c:v>
                </c:pt>
                <c:pt idx="116">
                  <c:v>1967.0</c:v>
                </c:pt>
                <c:pt idx="117">
                  <c:v>1968.0</c:v>
                </c:pt>
                <c:pt idx="118">
                  <c:v>1969.0</c:v>
                </c:pt>
                <c:pt idx="119">
                  <c:v>1970.0</c:v>
                </c:pt>
                <c:pt idx="120">
                  <c:v>1971.0</c:v>
                </c:pt>
                <c:pt idx="121">
                  <c:v>1972.0</c:v>
                </c:pt>
                <c:pt idx="122">
                  <c:v>1973.0</c:v>
                </c:pt>
                <c:pt idx="123">
                  <c:v>1974.0</c:v>
                </c:pt>
                <c:pt idx="124">
                  <c:v>1975.0</c:v>
                </c:pt>
                <c:pt idx="125">
                  <c:v>1976.0</c:v>
                </c:pt>
                <c:pt idx="126">
                  <c:v>1977.0</c:v>
                </c:pt>
                <c:pt idx="127">
                  <c:v>1978.0</c:v>
                </c:pt>
                <c:pt idx="128">
                  <c:v>1979.0</c:v>
                </c:pt>
                <c:pt idx="129">
                  <c:v>1980.0</c:v>
                </c:pt>
                <c:pt idx="130">
                  <c:v>1981.0</c:v>
                </c:pt>
                <c:pt idx="131">
                  <c:v>1982.0</c:v>
                </c:pt>
                <c:pt idx="132">
                  <c:v>1983.0</c:v>
                </c:pt>
                <c:pt idx="133">
                  <c:v>1984.0</c:v>
                </c:pt>
                <c:pt idx="134">
                  <c:v>1985.0</c:v>
                </c:pt>
                <c:pt idx="135">
                  <c:v>1986.0</c:v>
                </c:pt>
                <c:pt idx="136">
                  <c:v>1987.0</c:v>
                </c:pt>
                <c:pt idx="137">
                  <c:v>1988.0</c:v>
                </c:pt>
                <c:pt idx="138">
                  <c:v>1989.0</c:v>
                </c:pt>
                <c:pt idx="139">
                  <c:v>1990.0</c:v>
                </c:pt>
                <c:pt idx="140">
                  <c:v>1991.0</c:v>
                </c:pt>
                <c:pt idx="141">
                  <c:v>1992.0</c:v>
                </c:pt>
                <c:pt idx="142">
                  <c:v>1993.0</c:v>
                </c:pt>
                <c:pt idx="143">
                  <c:v>1994.0</c:v>
                </c:pt>
                <c:pt idx="144">
                  <c:v>1995.0</c:v>
                </c:pt>
                <c:pt idx="145">
                  <c:v>1996.0</c:v>
                </c:pt>
                <c:pt idx="146">
                  <c:v>1997.0</c:v>
                </c:pt>
                <c:pt idx="147">
                  <c:v>1998.0</c:v>
                </c:pt>
                <c:pt idx="148">
                  <c:v>1999.0</c:v>
                </c:pt>
                <c:pt idx="149">
                  <c:v>2000.0</c:v>
                </c:pt>
                <c:pt idx="150">
                  <c:v>2001.0</c:v>
                </c:pt>
                <c:pt idx="151">
                  <c:v>2002.0</c:v>
                </c:pt>
                <c:pt idx="152">
                  <c:v>2003.0</c:v>
                </c:pt>
                <c:pt idx="153">
                  <c:v>2004.0</c:v>
                </c:pt>
                <c:pt idx="154">
                  <c:v>2005.0</c:v>
                </c:pt>
                <c:pt idx="155">
                  <c:v>2006.0</c:v>
                </c:pt>
                <c:pt idx="156">
                  <c:v>2007.0</c:v>
                </c:pt>
                <c:pt idx="157">
                  <c:v>2008.0</c:v>
                </c:pt>
                <c:pt idx="158">
                  <c:v>2009.0</c:v>
                </c:pt>
                <c:pt idx="159">
                  <c:v>2010.0</c:v>
                </c:pt>
                <c:pt idx="160">
                  <c:v>2011.0</c:v>
                </c:pt>
                <c:pt idx="161">
                  <c:v>2012.0</c:v>
                </c:pt>
                <c:pt idx="162">
                  <c:v>2013.0</c:v>
                </c:pt>
                <c:pt idx="163">
                  <c:v>2014.0</c:v>
                </c:pt>
                <c:pt idx="164">
                  <c:v>2015.0</c:v>
                </c:pt>
                <c:pt idx="165">
                  <c:v>2016.0</c:v>
                </c:pt>
              </c:numCache>
            </c:numRef>
          </c:xVal>
          <c:yVal>
            <c:numRef>
              <c:f>'[mpd2018 (3).xlsx]cgdppc'!$D$3:$D$168</c:f>
              <c:numCache>
                <c:formatCode>General</c:formatCode>
                <c:ptCount val="166"/>
                <c:pt idx="0">
                  <c:v>1367.0</c:v>
                </c:pt>
                <c:pt idx="1">
                  <c:v>1385.0</c:v>
                </c:pt>
                <c:pt idx="2">
                  <c:v>1373.0</c:v>
                </c:pt>
                <c:pt idx="3">
                  <c:v>1402.0</c:v>
                </c:pt>
                <c:pt idx="4">
                  <c:v>1379.0</c:v>
                </c:pt>
                <c:pt idx="5">
                  <c:v>1487.0</c:v>
                </c:pt>
                <c:pt idx="6">
                  <c:v>1548.0</c:v>
                </c:pt>
                <c:pt idx="7">
                  <c:v>1529.0</c:v>
                </c:pt>
                <c:pt idx="8">
                  <c:v>1520.0</c:v>
                </c:pt>
                <c:pt idx="9">
                  <c:v>1592.0</c:v>
                </c:pt>
                <c:pt idx="10">
                  <c:v>1587.0</c:v>
                </c:pt>
                <c:pt idx="11">
                  <c:v>1701.0</c:v>
                </c:pt>
                <c:pt idx="12">
                  <c:v>1863.0</c:v>
                </c:pt>
                <c:pt idx="13">
                  <c:v>1952.0</c:v>
                </c:pt>
                <c:pt idx="14">
                  <c:v>1996.0</c:v>
                </c:pt>
                <c:pt idx="15">
                  <c:v>2053.0</c:v>
                </c:pt>
                <c:pt idx="16">
                  <c:v>2102.0</c:v>
                </c:pt>
                <c:pt idx="17">
                  <c:v>2274.0</c:v>
                </c:pt>
                <c:pt idx="18">
                  <c:v>2331.0</c:v>
                </c:pt>
                <c:pt idx="19">
                  <c:v>2362.0</c:v>
                </c:pt>
                <c:pt idx="20">
                  <c:v>2390.0</c:v>
                </c:pt>
                <c:pt idx="21">
                  <c:v>2602.0</c:v>
                </c:pt>
                <c:pt idx="22">
                  <c:v>2706.0</c:v>
                </c:pt>
                <c:pt idx="23">
                  <c:v>2890.0</c:v>
                </c:pt>
                <c:pt idx="24">
                  <c:v>2889.0</c:v>
                </c:pt>
                <c:pt idx="25">
                  <c:v>2846.0</c:v>
                </c:pt>
                <c:pt idx="26">
                  <c:v>2808.0</c:v>
                </c:pt>
                <c:pt idx="27">
                  <c:v>2920.0</c:v>
                </c:pt>
                <c:pt idx="28">
                  <c:v>2831.0</c:v>
                </c:pt>
                <c:pt idx="29">
                  <c:v>2792.0</c:v>
                </c:pt>
                <c:pt idx="30">
                  <c:v>2854.0</c:v>
                </c:pt>
                <c:pt idx="31">
                  <c:v>2895.0</c:v>
                </c:pt>
                <c:pt idx="32">
                  <c:v>3050.0</c:v>
                </c:pt>
                <c:pt idx="33">
                  <c:v>3115.0</c:v>
                </c:pt>
                <c:pt idx="34">
                  <c:v>3184.0</c:v>
                </c:pt>
                <c:pt idx="35">
                  <c:v>3192.0</c:v>
                </c:pt>
                <c:pt idx="36">
                  <c:v>3300.0</c:v>
                </c:pt>
                <c:pt idx="37">
                  <c:v>3411.0</c:v>
                </c:pt>
                <c:pt idx="38">
                  <c:v>3484.0</c:v>
                </c:pt>
                <c:pt idx="39">
                  <c:v>3572.0</c:v>
                </c:pt>
                <c:pt idx="40">
                  <c:v>3542.0</c:v>
                </c:pt>
                <c:pt idx="41">
                  <c:v>3667.0</c:v>
                </c:pt>
                <c:pt idx="42">
                  <c:v>3827.0</c:v>
                </c:pt>
                <c:pt idx="43">
                  <c:v>3893.0</c:v>
                </c:pt>
                <c:pt idx="44">
                  <c:v>4044.0</c:v>
                </c:pt>
                <c:pt idx="45">
                  <c:v>4143.0</c:v>
                </c:pt>
                <c:pt idx="46">
                  <c:v>4215.0</c:v>
                </c:pt>
                <c:pt idx="47">
                  <c:v>4346.0</c:v>
                </c:pt>
                <c:pt idx="48">
                  <c:v>4454.0</c:v>
                </c:pt>
                <c:pt idx="49">
                  <c:v>4596.0</c:v>
                </c:pt>
                <c:pt idx="50">
                  <c:v>4442.0</c:v>
                </c:pt>
                <c:pt idx="51">
                  <c:v>4496.0</c:v>
                </c:pt>
                <c:pt idx="52">
                  <c:v>4695.0</c:v>
                </c:pt>
                <c:pt idx="53">
                  <c:v>4833.0</c:v>
                </c:pt>
                <c:pt idx="54">
                  <c:v>4887.0</c:v>
                </c:pt>
                <c:pt idx="55">
                  <c:v>4984.0</c:v>
                </c:pt>
                <c:pt idx="56">
                  <c:v>5153.0</c:v>
                </c:pt>
                <c:pt idx="57">
                  <c:v>5191.0</c:v>
                </c:pt>
                <c:pt idx="58">
                  <c:v>5246.0</c:v>
                </c:pt>
                <c:pt idx="59">
                  <c:v>5386.0</c:v>
                </c:pt>
                <c:pt idx="60">
                  <c:v>5396.0</c:v>
                </c:pt>
                <c:pt idx="61">
                  <c:v>5487.0</c:v>
                </c:pt>
                <c:pt idx="62">
                  <c:v>5587.0</c:v>
                </c:pt>
                <c:pt idx="63">
                  <c:v>4606.0</c:v>
                </c:pt>
                <c:pt idx="64">
                  <c:v>4290.0</c:v>
                </c:pt>
                <c:pt idx="65">
                  <c:v>4267.0</c:v>
                </c:pt>
                <c:pt idx="66">
                  <c:v>4217.0</c:v>
                </c:pt>
                <c:pt idx="67">
                  <c:v>4184.0</c:v>
                </c:pt>
                <c:pt idx="68">
                  <c:v>3561.0</c:v>
                </c:pt>
                <c:pt idx="69">
                  <c:v>3777.0</c:v>
                </c:pt>
                <c:pt idx="70">
                  <c:v>4079.0</c:v>
                </c:pt>
                <c:pt idx="71">
                  <c:v>4328.0</c:v>
                </c:pt>
                <c:pt idx="72">
                  <c:v>3502.0</c:v>
                </c:pt>
                <c:pt idx="73">
                  <c:v>3992.0</c:v>
                </c:pt>
                <c:pt idx="74">
                  <c:v>4316.0</c:v>
                </c:pt>
                <c:pt idx="75">
                  <c:v>4312.0</c:v>
                </c:pt>
                <c:pt idx="76">
                  <c:v>4613.0</c:v>
                </c:pt>
                <c:pt idx="77">
                  <c:v>4682.0</c:v>
                </c:pt>
                <c:pt idx="78">
                  <c:v>4533.0</c:v>
                </c:pt>
                <c:pt idx="79">
                  <c:v>4624.0</c:v>
                </c:pt>
                <c:pt idx="80">
                  <c:v>4413.0</c:v>
                </c:pt>
                <c:pt idx="81">
                  <c:v>4213.0</c:v>
                </c:pt>
                <c:pt idx="82">
                  <c:v>4615.0</c:v>
                </c:pt>
                <c:pt idx="83">
                  <c:v>5181.0</c:v>
                </c:pt>
                <c:pt idx="84">
                  <c:v>5716.0</c:v>
                </c:pt>
                <c:pt idx="85">
                  <c:v>6187.0</c:v>
                </c:pt>
                <c:pt idx="86">
                  <c:v>6525.0</c:v>
                </c:pt>
                <c:pt idx="87">
                  <c:v>6968.0</c:v>
                </c:pt>
                <c:pt idx="88">
                  <c:v>7557.0</c:v>
                </c:pt>
                <c:pt idx="89">
                  <c:v>7566.0</c:v>
                </c:pt>
                <c:pt idx="90">
                  <c:v>8013.0</c:v>
                </c:pt>
                <c:pt idx="91">
                  <c:v>8069.0</c:v>
                </c:pt>
                <c:pt idx="92">
                  <c:v>8294.0</c:v>
                </c:pt>
                <c:pt idx="93">
                  <c:v>8583.0</c:v>
                </c:pt>
                <c:pt idx="94">
                  <c:v>6381.0</c:v>
                </c:pt>
                <c:pt idx="95">
                  <c:v>3139.0</c:v>
                </c:pt>
                <c:pt idx="96">
                  <c:v>3456.0</c:v>
                </c:pt>
                <c:pt idx="97">
                  <c:v>4027.0</c:v>
                </c:pt>
                <c:pt idx="98">
                  <c:v>4674.0</c:v>
                </c:pt>
                <c:pt idx="99">
                  <c:v>5536.0</c:v>
                </c:pt>
                <c:pt idx="100">
                  <c:v>6120.0</c:v>
                </c:pt>
                <c:pt idx="101">
                  <c:v>6718.0</c:v>
                </c:pt>
                <c:pt idx="102">
                  <c:v>7230.0</c:v>
                </c:pt>
                <c:pt idx="103">
                  <c:v>7784.0</c:v>
                </c:pt>
                <c:pt idx="104">
                  <c:v>8728.0</c:v>
                </c:pt>
                <c:pt idx="105">
                  <c:v>9332.0</c:v>
                </c:pt>
                <c:pt idx="106">
                  <c:v>9805.0</c:v>
                </c:pt>
                <c:pt idx="107">
                  <c:v>10150.0</c:v>
                </c:pt>
                <c:pt idx="108">
                  <c:v>10875.0</c:v>
                </c:pt>
                <c:pt idx="109">
                  <c:v>11587.0</c:v>
                </c:pt>
                <c:pt idx="110">
                  <c:v>11776.0</c:v>
                </c:pt>
                <c:pt idx="111">
                  <c:v>12144.0</c:v>
                </c:pt>
                <c:pt idx="112">
                  <c:v>12365.0</c:v>
                </c:pt>
                <c:pt idx="113">
                  <c:v>13196.0</c:v>
                </c:pt>
                <c:pt idx="114">
                  <c:v>13666.0</c:v>
                </c:pt>
                <c:pt idx="115">
                  <c:v>14089.0</c:v>
                </c:pt>
                <c:pt idx="116">
                  <c:v>14055.0</c:v>
                </c:pt>
                <c:pt idx="117">
                  <c:v>14882.0</c:v>
                </c:pt>
                <c:pt idx="118">
                  <c:v>15853.0</c:v>
                </c:pt>
                <c:pt idx="119">
                  <c:v>16581.0</c:v>
                </c:pt>
                <c:pt idx="120">
                  <c:v>16999.0</c:v>
                </c:pt>
                <c:pt idx="121">
                  <c:v>17719.0</c:v>
                </c:pt>
                <c:pt idx="122">
                  <c:v>18498.0</c:v>
                </c:pt>
                <c:pt idx="123">
                  <c:v>18655.0</c:v>
                </c:pt>
                <c:pt idx="124">
                  <c:v>18839.0</c:v>
                </c:pt>
                <c:pt idx="125">
                  <c:v>19929.0</c:v>
                </c:pt>
                <c:pt idx="126">
                  <c:v>20553.0</c:v>
                </c:pt>
                <c:pt idx="127">
                  <c:v>21156.0</c:v>
                </c:pt>
                <c:pt idx="128">
                  <c:v>22021.0</c:v>
                </c:pt>
                <c:pt idx="129">
                  <c:v>22053.0</c:v>
                </c:pt>
                <c:pt idx="130">
                  <c:v>21443.0</c:v>
                </c:pt>
                <c:pt idx="131">
                  <c:v>20991.0</c:v>
                </c:pt>
                <c:pt idx="132">
                  <c:v>21102.0</c:v>
                </c:pt>
                <c:pt idx="133">
                  <c:v>21247.0</c:v>
                </c:pt>
                <c:pt idx="134">
                  <c:v>21377.0</c:v>
                </c:pt>
                <c:pt idx="135">
                  <c:v>22858.0</c:v>
                </c:pt>
                <c:pt idx="136">
                  <c:v>23740.0</c:v>
                </c:pt>
                <c:pt idx="137">
                  <c:v>24887.0</c:v>
                </c:pt>
                <c:pt idx="138">
                  <c:v>25724.0</c:v>
                </c:pt>
                <c:pt idx="139">
                  <c:v>25054.0</c:v>
                </c:pt>
                <c:pt idx="140">
                  <c:v>26568.0</c:v>
                </c:pt>
                <c:pt idx="141">
                  <c:v>27098.0</c:v>
                </c:pt>
                <c:pt idx="142">
                  <c:v>27199.0</c:v>
                </c:pt>
                <c:pt idx="143">
                  <c:v>28297.0</c:v>
                </c:pt>
                <c:pt idx="144">
                  <c:v>29211.0</c:v>
                </c:pt>
                <c:pt idx="145">
                  <c:v>29415.0</c:v>
                </c:pt>
                <c:pt idx="146">
                  <c:v>30586.0</c:v>
                </c:pt>
                <c:pt idx="147">
                  <c:v>31964.0</c:v>
                </c:pt>
                <c:pt idx="148">
                  <c:v>33145.0</c:v>
                </c:pt>
                <c:pt idx="149">
                  <c:v>33975.0</c:v>
                </c:pt>
                <c:pt idx="150">
                  <c:v>34560.0</c:v>
                </c:pt>
                <c:pt idx="151">
                  <c:v>34674.0</c:v>
                </c:pt>
                <c:pt idx="152">
                  <c:v>34976.0</c:v>
                </c:pt>
                <c:pt idx="153">
                  <c:v>35908.0</c:v>
                </c:pt>
                <c:pt idx="154">
                  <c:v>37305.0</c:v>
                </c:pt>
                <c:pt idx="155">
                  <c:v>38784.0</c:v>
                </c:pt>
                <c:pt idx="156">
                  <c:v>41047.0</c:v>
                </c:pt>
                <c:pt idx="157">
                  <c:v>41333.0</c:v>
                </c:pt>
                <c:pt idx="158">
                  <c:v>39480.0</c:v>
                </c:pt>
                <c:pt idx="159">
                  <c:v>41215.0</c:v>
                </c:pt>
                <c:pt idx="160">
                  <c:v>43189.0</c:v>
                </c:pt>
                <c:pt idx="161">
                  <c:v>43198.0</c:v>
                </c:pt>
                <c:pt idx="162">
                  <c:v>44560.0</c:v>
                </c:pt>
                <c:pt idx="163">
                  <c:v>46038.0</c:v>
                </c:pt>
                <c:pt idx="164">
                  <c:v>46426.0</c:v>
                </c:pt>
                <c:pt idx="165">
                  <c:v>46841.0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2-2C5A-4A2F-8C28-714E47CB418A}"/>
            </c:ext>
          </c:extLst>
        </c:ser>
        <c:ser>
          <c:idx val="4"/>
          <c:order val="1"/>
          <c:tx>
            <c:strRef>
              <c:f>'[mpd2018 (3).xlsx]cgdppc'!$F$2</c:f>
              <c:strCache>
                <c:ptCount val="1"/>
                <c:pt idx="0">
                  <c:v>ESP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'[mpd2018 (3).xlsx]cgdppc'!$A$3:$A$168</c:f>
              <c:numCache>
                <c:formatCode>General</c:formatCode>
                <c:ptCount val="166"/>
                <c:pt idx="0">
                  <c:v>1851.0</c:v>
                </c:pt>
                <c:pt idx="1">
                  <c:v>1852.0</c:v>
                </c:pt>
                <c:pt idx="2">
                  <c:v>1853.0</c:v>
                </c:pt>
                <c:pt idx="3">
                  <c:v>1854.0</c:v>
                </c:pt>
                <c:pt idx="4">
                  <c:v>1855.0</c:v>
                </c:pt>
                <c:pt idx="5">
                  <c:v>1856.0</c:v>
                </c:pt>
                <c:pt idx="6">
                  <c:v>1857.0</c:v>
                </c:pt>
                <c:pt idx="7">
                  <c:v>1858.0</c:v>
                </c:pt>
                <c:pt idx="8">
                  <c:v>1859.0</c:v>
                </c:pt>
                <c:pt idx="9">
                  <c:v>1860.0</c:v>
                </c:pt>
                <c:pt idx="10">
                  <c:v>1861.0</c:v>
                </c:pt>
                <c:pt idx="11">
                  <c:v>1862.0</c:v>
                </c:pt>
                <c:pt idx="12">
                  <c:v>1863.0</c:v>
                </c:pt>
                <c:pt idx="13">
                  <c:v>1864.0</c:v>
                </c:pt>
                <c:pt idx="14">
                  <c:v>1865.0</c:v>
                </c:pt>
                <c:pt idx="15">
                  <c:v>1866.0</c:v>
                </c:pt>
                <c:pt idx="16">
                  <c:v>1867.0</c:v>
                </c:pt>
                <c:pt idx="17">
                  <c:v>1868.0</c:v>
                </c:pt>
                <c:pt idx="18">
                  <c:v>1869.0</c:v>
                </c:pt>
                <c:pt idx="19">
                  <c:v>1870.0</c:v>
                </c:pt>
                <c:pt idx="20">
                  <c:v>1871.0</c:v>
                </c:pt>
                <c:pt idx="21">
                  <c:v>1872.0</c:v>
                </c:pt>
                <c:pt idx="22">
                  <c:v>1873.0</c:v>
                </c:pt>
                <c:pt idx="23">
                  <c:v>1874.0</c:v>
                </c:pt>
                <c:pt idx="24">
                  <c:v>1875.0</c:v>
                </c:pt>
                <c:pt idx="25">
                  <c:v>1876.0</c:v>
                </c:pt>
                <c:pt idx="26">
                  <c:v>1877.0</c:v>
                </c:pt>
                <c:pt idx="27">
                  <c:v>1878.0</c:v>
                </c:pt>
                <c:pt idx="28">
                  <c:v>1879.0</c:v>
                </c:pt>
                <c:pt idx="29">
                  <c:v>1880.0</c:v>
                </c:pt>
                <c:pt idx="30">
                  <c:v>1881.0</c:v>
                </c:pt>
                <c:pt idx="31">
                  <c:v>1882.0</c:v>
                </c:pt>
                <c:pt idx="32">
                  <c:v>1883.0</c:v>
                </c:pt>
                <c:pt idx="33">
                  <c:v>1884.0</c:v>
                </c:pt>
                <c:pt idx="34">
                  <c:v>1885.0</c:v>
                </c:pt>
                <c:pt idx="35">
                  <c:v>1886.0</c:v>
                </c:pt>
                <c:pt idx="36">
                  <c:v>1887.0</c:v>
                </c:pt>
                <c:pt idx="37">
                  <c:v>1888.0</c:v>
                </c:pt>
                <c:pt idx="38">
                  <c:v>1889.0</c:v>
                </c:pt>
                <c:pt idx="39">
                  <c:v>1890.0</c:v>
                </c:pt>
                <c:pt idx="40">
                  <c:v>1891.0</c:v>
                </c:pt>
                <c:pt idx="41">
                  <c:v>1892.0</c:v>
                </c:pt>
                <c:pt idx="42">
                  <c:v>1893.0</c:v>
                </c:pt>
                <c:pt idx="43">
                  <c:v>1894.0</c:v>
                </c:pt>
                <c:pt idx="44">
                  <c:v>1895.0</c:v>
                </c:pt>
                <c:pt idx="45">
                  <c:v>1896.0</c:v>
                </c:pt>
                <c:pt idx="46">
                  <c:v>1897.0</c:v>
                </c:pt>
                <c:pt idx="47">
                  <c:v>1898.0</c:v>
                </c:pt>
                <c:pt idx="48">
                  <c:v>1899.0</c:v>
                </c:pt>
                <c:pt idx="49">
                  <c:v>1900.0</c:v>
                </c:pt>
                <c:pt idx="50">
                  <c:v>1901.0</c:v>
                </c:pt>
                <c:pt idx="51">
                  <c:v>1902.0</c:v>
                </c:pt>
                <c:pt idx="52">
                  <c:v>1903.0</c:v>
                </c:pt>
                <c:pt idx="53">
                  <c:v>1904.0</c:v>
                </c:pt>
                <c:pt idx="54">
                  <c:v>1905.0</c:v>
                </c:pt>
                <c:pt idx="55">
                  <c:v>1906.0</c:v>
                </c:pt>
                <c:pt idx="56">
                  <c:v>1907.0</c:v>
                </c:pt>
                <c:pt idx="57">
                  <c:v>1908.0</c:v>
                </c:pt>
                <c:pt idx="58">
                  <c:v>1909.0</c:v>
                </c:pt>
                <c:pt idx="59">
                  <c:v>1910.0</c:v>
                </c:pt>
                <c:pt idx="60">
                  <c:v>1911.0</c:v>
                </c:pt>
                <c:pt idx="61">
                  <c:v>1912.0</c:v>
                </c:pt>
                <c:pt idx="62">
                  <c:v>1913.0</c:v>
                </c:pt>
                <c:pt idx="63">
                  <c:v>1914.0</c:v>
                </c:pt>
                <c:pt idx="64">
                  <c:v>1915.0</c:v>
                </c:pt>
                <c:pt idx="65">
                  <c:v>1916.0</c:v>
                </c:pt>
                <c:pt idx="66">
                  <c:v>1917.0</c:v>
                </c:pt>
                <c:pt idx="67">
                  <c:v>1918.0</c:v>
                </c:pt>
                <c:pt idx="68">
                  <c:v>1919.0</c:v>
                </c:pt>
                <c:pt idx="69">
                  <c:v>1920.0</c:v>
                </c:pt>
                <c:pt idx="70">
                  <c:v>1921.0</c:v>
                </c:pt>
                <c:pt idx="71">
                  <c:v>1922.0</c:v>
                </c:pt>
                <c:pt idx="72">
                  <c:v>1923.0</c:v>
                </c:pt>
                <c:pt idx="73">
                  <c:v>1924.0</c:v>
                </c:pt>
                <c:pt idx="74">
                  <c:v>1925.0</c:v>
                </c:pt>
                <c:pt idx="75">
                  <c:v>1926.0</c:v>
                </c:pt>
                <c:pt idx="76">
                  <c:v>1927.0</c:v>
                </c:pt>
                <c:pt idx="77">
                  <c:v>1928.0</c:v>
                </c:pt>
                <c:pt idx="78">
                  <c:v>1929.0</c:v>
                </c:pt>
                <c:pt idx="79">
                  <c:v>1930.0</c:v>
                </c:pt>
                <c:pt idx="80">
                  <c:v>1931.0</c:v>
                </c:pt>
                <c:pt idx="81">
                  <c:v>1932.0</c:v>
                </c:pt>
                <c:pt idx="82">
                  <c:v>1933.0</c:v>
                </c:pt>
                <c:pt idx="83">
                  <c:v>1934.0</c:v>
                </c:pt>
                <c:pt idx="84">
                  <c:v>1935.0</c:v>
                </c:pt>
                <c:pt idx="85">
                  <c:v>1936.0</c:v>
                </c:pt>
                <c:pt idx="86">
                  <c:v>1937.0</c:v>
                </c:pt>
                <c:pt idx="87">
                  <c:v>1938.0</c:v>
                </c:pt>
                <c:pt idx="88">
                  <c:v>1939.0</c:v>
                </c:pt>
                <c:pt idx="89">
                  <c:v>1940.0</c:v>
                </c:pt>
                <c:pt idx="90">
                  <c:v>1941.0</c:v>
                </c:pt>
                <c:pt idx="91">
                  <c:v>1942.0</c:v>
                </c:pt>
                <c:pt idx="92">
                  <c:v>1943.0</c:v>
                </c:pt>
                <c:pt idx="93">
                  <c:v>1944.0</c:v>
                </c:pt>
                <c:pt idx="94">
                  <c:v>1945.0</c:v>
                </c:pt>
                <c:pt idx="95">
                  <c:v>1946.0</c:v>
                </c:pt>
                <c:pt idx="96">
                  <c:v>1947.0</c:v>
                </c:pt>
                <c:pt idx="97">
                  <c:v>1948.0</c:v>
                </c:pt>
                <c:pt idx="98">
                  <c:v>1949.0</c:v>
                </c:pt>
                <c:pt idx="99">
                  <c:v>1950.0</c:v>
                </c:pt>
                <c:pt idx="100">
                  <c:v>1951.0</c:v>
                </c:pt>
                <c:pt idx="101">
                  <c:v>1952.0</c:v>
                </c:pt>
                <c:pt idx="102">
                  <c:v>1953.0</c:v>
                </c:pt>
                <c:pt idx="103">
                  <c:v>1954.0</c:v>
                </c:pt>
                <c:pt idx="104">
                  <c:v>1955.0</c:v>
                </c:pt>
                <c:pt idx="105">
                  <c:v>1956.0</c:v>
                </c:pt>
                <c:pt idx="106">
                  <c:v>1957.0</c:v>
                </c:pt>
                <c:pt idx="107">
                  <c:v>1958.0</c:v>
                </c:pt>
                <c:pt idx="108">
                  <c:v>1959.0</c:v>
                </c:pt>
                <c:pt idx="109">
                  <c:v>1960.0</c:v>
                </c:pt>
                <c:pt idx="110">
                  <c:v>1961.0</c:v>
                </c:pt>
                <c:pt idx="111">
                  <c:v>1962.0</c:v>
                </c:pt>
                <c:pt idx="112">
                  <c:v>1963.0</c:v>
                </c:pt>
                <c:pt idx="113">
                  <c:v>1964.0</c:v>
                </c:pt>
                <c:pt idx="114">
                  <c:v>1965.0</c:v>
                </c:pt>
                <c:pt idx="115">
                  <c:v>1966.0</c:v>
                </c:pt>
                <c:pt idx="116">
                  <c:v>1967.0</c:v>
                </c:pt>
                <c:pt idx="117">
                  <c:v>1968.0</c:v>
                </c:pt>
                <c:pt idx="118">
                  <c:v>1969.0</c:v>
                </c:pt>
                <c:pt idx="119">
                  <c:v>1970.0</c:v>
                </c:pt>
                <c:pt idx="120">
                  <c:v>1971.0</c:v>
                </c:pt>
                <c:pt idx="121">
                  <c:v>1972.0</c:v>
                </c:pt>
                <c:pt idx="122">
                  <c:v>1973.0</c:v>
                </c:pt>
                <c:pt idx="123">
                  <c:v>1974.0</c:v>
                </c:pt>
                <c:pt idx="124">
                  <c:v>1975.0</c:v>
                </c:pt>
                <c:pt idx="125">
                  <c:v>1976.0</c:v>
                </c:pt>
                <c:pt idx="126">
                  <c:v>1977.0</c:v>
                </c:pt>
                <c:pt idx="127">
                  <c:v>1978.0</c:v>
                </c:pt>
                <c:pt idx="128">
                  <c:v>1979.0</c:v>
                </c:pt>
                <c:pt idx="129">
                  <c:v>1980.0</c:v>
                </c:pt>
                <c:pt idx="130">
                  <c:v>1981.0</c:v>
                </c:pt>
                <c:pt idx="131">
                  <c:v>1982.0</c:v>
                </c:pt>
                <c:pt idx="132">
                  <c:v>1983.0</c:v>
                </c:pt>
                <c:pt idx="133">
                  <c:v>1984.0</c:v>
                </c:pt>
                <c:pt idx="134">
                  <c:v>1985.0</c:v>
                </c:pt>
                <c:pt idx="135">
                  <c:v>1986.0</c:v>
                </c:pt>
                <c:pt idx="136">
                  <c:v>1987.0</c:v>
                </c:pt>
                <c:pt idx="137">
                  <c:v>1988.0</c:v>
                </c:pt>
                <c:pt idx="138">
                  <c:v>1989.0</c:v>
                </c:pt>
                <c:pt idx="139">
                  <c:v>1990.0</c:v>
                </c:pt>
                <c:pt idx="140">
                  <c:v>1991.0</c:v>
                </c:pt>
                <c:pt idx="141">
                  <c:v>1992.0</c:v>
                </c:pt>
                <c:pt idx="142">
                  <c:v>1993.0</c:v>
                </c:pt>
                <c:pt idx="143">
                  <c:v>1994.0</c:v>
                </c:pt>
                <c:pt idx="144">
                  <c:v>1995.0</c:v>
                </c:pt>
                <c:pt idx="145">
                  <c:v>1996.0</c:v>
                </c:pt>
                <c:pt idx="146">
                  <c:v>1997.0</c:v>
                </c:pt>
                <c:pt idx="147">
                  <c:v>1998.0</c:v>
                </c:pt>
                <c:pt idx="148">
                  <c:v>1999.0</c:v>
                </c:pt>
                <c:pt idx="149">
                  <c:v>2000.0</c:v>
                </c:pt>
                <c:pt idx="150">
                  <c:v>2001.0</c:v>
                </c:pt>
                <c:pt idx="151">
                  <c:v>2002.0</c:v>
                </c:pt>
                <c:pt idx="152">
                  <c:v>2003.0</c:v>
                </c:pt>
                <c:pt idx="153">
                  <c:v>2004.0</c:v>
                </c:pt>
                <c:pt idx="154">
                  <c:v>2005.0</c:v>
                </c:pt>
                <c:pt idx="155">
                  <c:v>2006.0</c:v>
                </c:pt>
                <c:pt idx="156">
                  <c:v>2007.0</c:v>
                </c:pt>
                <c:pt idx="157">
                  <c:v>2008.0</c:v>
                </c:pt>
                <c:pt idx="158">
                  <c:v>2009.0</c:v>
                </c:pt>
                <c:pt idx="159">
                  <c:v>2010.0</c:v>
                </c:pt>
                <c:pt idx="160">
                  <c:v>2011.0</c:v>
                </c:pt>
                <c:pt idx="161">
                  <c:v>2012.0</c:v>
                </c:pt>
                <c:pt idx="162">
                  <c:v>2013.0</c:v>
                </c:pt>
                <c:pt idx="163">
                  <c:v>2014.0</c:v>
                </c:pt>
                <c:pt idx="164">
                  <c:v>2015.0</c:v>
                </c:pt>
                <c:pt idx="165">
                  <c:v>2016.0</c:v>
                </c:pt>
              </c:numCache>
            </c:numRef>
          </c:xVal>
          <c:yVal>
            <c:numRef>
              <c:f>'[mpd2018 (3).xlsx]cgdppc'!$F$3:$F$168</c:f>
              <c:numCache>
                <c:formatCode>General</c:formatCode>
                <c:ptCount val="166"/>
                <c:pt idx="0">
                  <c:v>2477.0</c:v>
                </c:pt>
                <c:pt idx="1">
                  <c:v>2572.0</c:v>
                </c:pt>
                <c:pt idx="2">
                  <c:v>2572.0</c:v>
                </c:pt>
                <c:pt idx="3">
                  <c:v>2597.0</c:v>
                </c:pt>
                <c:pt idx="4">
                  <c:v>2723.0</c:v>
                </c:pt>
                <c:pt idx="5">
                  <c:v>2591.0</c:v>
                </c:pt>
                <c:pt idx="6">
                  <c:v>2509.0</c:v>
                </c:pt>
                <c:pt idx="7">
                  <c:v>2555.0</c:v>
                </c:pt>
                <c:pt idx="8">
                  <c:v>2680.0</c:v>
                </c:pt>
                <c:pt idx="9">
                  <c:v>2779.0</c:v>
                </c:pt>
                <c:pt idx="10">
                  <c:v>2781.0</c:v>
                </c:pt>
                <c:pt idx="11">
                  <c:v>2782.0</c:v>
                </c:pt>
                <c:pt idx="12">
                  <c:v>2820.0</c:v>
                </c:pt>
                <c:pt idx="13">
                  <c:v>2801.0</c:v>
                </c:pt>
                <c:pt idx="14">
                  <c:v>2684.0</c:v>
                </c:pt>
                <c:pt idx="15">
                  <c:v>2846.0</c:v>
                </c:pt>
                <c:pt idx="16">
                  <c:v>2802.0</c:v>
                </c:pt>
                <c:pt idx="17">
                  <c:v>2449.0</c:v>
                </c:pt>
                <c:pt idx="18">
                  <c:v>2534.0</c:v>
                </c:pt>
                <c:pt idx="19">
                  <c:v>2604.0</c:v>
                </c:pt>
                <c:pt idx="20">
                  <c:v>2805.0</c:v>
                </c:pt>
                <c:pt idx="21">
                  <c:v>3234.0</c:v>
                </c:pt>
                <c:pt idx="22">
                  <c:v>3494.0</c:v>
                </c:pt>
                <c:pt idx="23">
                  <c:v>3190.0</c:v>
                </c:pt>
                <c:pt idx="24">
                  <c:v>3278.0</c:v>
                </c:pt>
                <c:pt idx="25">
                  <c:v>3378.0</c:v>
                </c:pt>
                <c:pt idx="26">
                  <c:v>3746.0</c:v>
                </c:pt>
                <c:pt idx="27">
                  <c:v>3593.0</c:v>
                </c:pt>
                <c:pt idx="28">
                  <c:v>3335.0</c:v>
                </c:pt>
                <c:pt idx="29">
                  <c:v>3629.0</c:v>
                </c:pt>
                <c:pt idx="30">
                  <c:v>3654.0</c:v>
                </c:pt>
                <c:pt idx="31">
                  <c:v>3668.0</c:v>
                </c:pt>
                <c:pt idx="32">
                  <c:v>3719.0</c:v>
                </c:pt>
                <c:pt idx="33">
                  <c:v>3730.0</c:v>
                </c:pt>
                <c:pt idx="34">
                  <c:v>3590.0</c:v>
                </c:pt>
                <c:pt idx="35">
                  <c:v>3506.0</c:v>
                </c:pt>
                <c:pt idx="36">
                  <c:v>3429.0</c:v>
                </c:pt>
                <c:pt idx="37">
                  <c:v>3564.0</c:v>
                </c:pt>
                <c:pt idx="38">
                  <c:v>3555.0</c:v>
                </c:pt>
                <c:pt idx="39">
                  <c:v>3546.0</c:v>
                </c:pt>
                <c:pt idx="40">
                  <c:v>3613.0</c:v>
                </c:pt>
                <c:pt idx="41">
                  <c:v>3917.0</c:v>
                </c:pt>
                <c:pt idx="42">
                  <c:v>3748.0</c:v>
                </c:pt>
                <c:pt idx="43">
                  <c:v>3790.0</c:v>
                </c:pt>
                <c:pt idx="44">
                  <c:v>3726.0</c:v>
                </c:pt>
                <c:pt idx="45">
                  <c:v>3356.0</c:v>
                </c:pt>
                <c:pt idx="46">
                  <c:v>3555.0</c:v>
                </c:pt>
                <c:pt idx="47">
                  <c:v>3784.0</c:v>
                </c:pt>
                <c:pt idx="48">
                  <c:v>3795.0</c:v>
                </c:pt>
                <c:pt idx="49">
                  <c:v>3853.0</c:v>
                </c:pt>
                <c:pt idx="50">
                  <c:v>4154.0</c:v>
                </c:pt>
                <c:pt idx="51">
                  <c:v>3944.0</c:v>
                </c:pt>
                <c:pt idx="52">
                  <c:v>3905.0</c:v>
                </c:pt>
                <c:pt idx="53">
                  <c:v>3831.0</c:v>
                </c:pt>
                <c:pt idx="54">
                  <c:v>3775.0</c:v>
                </c:pt>
                <c:pt idx="55">
                  <c:v>3995.0</c:v>
                </c:pt>
                <c:pt idx="56">
                  <c:v>4071.0</c:v>
                </c:pt>
                <c:pt idx="57">
                  <c:v>4199.0</c:v>
                </c:pt>
                <c:pt idx="58">
                  <c:v>4288.0</c:v>
                </c:pt>
                <c:pt idx="59">
                  <c:v>4064.0</c:v>
                </c:pt>
                <c:pt idx="60">
                  <c:v>4359.0</c:v>
                </c:pt>
                <c:pt idx="61">
                  <c:v>4197.0</c:v>
                </c:pt>
                <c:pt idx="62">
                  <c:v>4416.0</c:v>
                </c:pt>
                <c:pt idx="63">
                  <c:v>4265.0</c:v>
                </c:pt>
                <c:pt idx="64">
                  <c:v>4280.0</c:v>
                </c:pt>
                <c:pt idx="65">
                  <c:v>4430.0</c:v>
                </c:pt>
                <c:pt idx="66">
                  <c:v>4340.0</c:v>
                </c:pt>
                <c:pt idx="67">
                  <c:v>4290.0</c:v>
                </c:pt>
                <c:pt idx="68">
                  <c:v>4355.0</c:v>
                </c:pt>
                <c:pt idx="69">
                  <c:v>4670.0</c:v>
                </c:pt>
                <c:pt idx="70">
                  <c:v>4783.0</c:v>
                </c:pt>
                <c:pt idx="71">
                  <c:v>4935.0</c:v>
                </c:pt>
                <c:pt idx="72">
                  <c:v>4943.0</c:v>
                </c:pt>
                <c:pt idx="73">
                  <c:v>5066.0</c:v>
                </c:pt>
                <c:pt idx="74">
                  <c:v>5363.0</c:v>
                </c:pt>
                <c:pt idx="75">
                  <c:v>5256.0</c:v>
                </c:pt>
                <c:pt idx="76">
                  <c:v>5700.0</c:v>
                </c:pt>
                <c:pt idx="77">
                  <c:v>5625.0</c:v>
                </c:pt>
                <c:pt idx="78">
                  <c:v>6009.0</c:v>
                </c:pt>
                <c:pt idx="79">
                  <c:v>5606.0</c:v>
                </c:pt>
                <c:pt idx="80">
                  <c:v>5370.0</c:v>
                </c:pt>
                <c:pt idx="81">
                  <c:v>5427.0</c:v>
                </c:pt>
                <c:pt idx="82">
                  <c:v>5154.0</c:v>
                </c:pt>
                <c:pt idx="83">
                  <c:v>5242.0</c:v>
                </c:pt>
                <c:pt idx="84">
                  <c:v>5235.0</c:v>
                </c:pt>
                <c:pt idx="85">
                  <c:v>3923.0</c:v>
                </c:pt>
                <c:pt idx="86">
                  <c:v>3591.0</c:v>
                </c:pt>
                <c:pt idx="87">
                  <c:v>3539.0</c:v>
                </c:pt>
                <c:pt idx="88">
                  <c:v>3842.0</c:v>
                </c:pt>
                <c:pt idx="89">
                  <c:v>4189.0</c:v>
                </c:pt>
                <c:pt idx="90">
                  <c:v>4181.0</c:v>
                </c:pt>
                <c:pt idx="91">
                  <c:v>4409.0</c:v>
                </c:pt>
                <c:pt idx="92">
                  <c:v>4576.0</c:v>
                </c:pt>
                <c:pt idx="93">
                  <c:v>4696.0</c:v>
                </c:pt>
                <c:pt idx="94">
                  <c:v>4253.0</c:v>
                </c:pt>
                <c:pt idx="95">
                  <c:v>4362.0</c:v>
                </c:pt>
                <c:pt idx="96">
                  <c:v>4375.0</c:v>
                </c:pt>
                <c:pt idx="97">
                  <c:v>4294.0</c:v>
                </c:pt>
                <c:pt idx="98">
                  <c:v>4203.0</c:v>
                </c:pt>
                <c:pt idx="99">
                  <c:v>4201.0</c:v>
                </c:pt>
                <c:pt idx="100">
                  <c:v>4593.0</c:v>
                </c:pt>
                <c:pt idx="101">
                  <c:v>4930.0</c:v>
                </c:pt>
                <c:pt idx="102">
                  <c:v>4848.0</c:v>
                </c:pt>
                <c:pt idx="103">
                  <c:v>5069.0</c:v>
                </c:pt>
                <c:pt idx="104">
                  <c:v>5103.0</c:v>
                </c:pt>
                <c:pt idx="105">
                  <c:v>5388.0</c:v>
                </c:pt>
                <c:pt idx="106">
                  <c:v>5473.0</c:v>
                </c:pt>
                <c:pt idx="107">
                  <c:v>5740.0</c:v>
                </c:pt>
                <c:pt idx="108">
                  <c:v>5577.0</c:v>
                </c:pt>
                <c:pt idx="109">
                  <c:v>5472.0</c:v>
                </c:pt>
                <c:pt idx="110">
                  <c:v>5976.0</c:v>
                </c:pt>
                <c:pt idx="111">
                  <c:v>6413.0</c:v>
                </c:pt>
                <c:pt idx="112">
                  <c:v>6884.0</c:v>
                </c:pt>
                <c:pt idx="113">
                  <c:v>7102.0</c:v>
                </c:pt>
                <c:pt idx="114">
                  <c:v>7415.0</c:v>
                </c:pt>
                <c:pt idx="115">
                  <c:v>7797.0</c:v>
                </c:pt>
                <c:pt idx="116">
                  <c:v>8144.0</c:v>
                </c:pt>
                <c:pt idx="117">
                  <c:v>8519.0</c:v>
                </c:pt>
                <c:pt idx="118">
                  <c:v>9104.0</c:v>
                </c:pt>
                <c:pt idx="119">
                  <c:v>9218.0</c:v>
                </c:pt>
                <c:pt idx="120">
                  <c:v>9487.0</c:v>
                </c:pt>
                <c:pt idx="121">
                  <c:v>10230.0</c:v>
                </c:pt>
                <c:pt idx="122">
                  <c:v>10804.0</c:v>
                </c:pt>
                <c:pt idx="123">
                  <c:v>11198.0</c:v>
                </c:pt>
                <c:pt idx="124">
                  <c:v>11329.0</c:v>
                </c:pt>
                <c:pt idx="125">
                  <c:v>11836.0</c:v>
                </c:pt>
                <c:pt idx="126">
                  <c:v>12270.0</c:v>
                </c:pt>
                <c:pt idx="127">
                  <c:v>12656.0</c:v>
                </c:pt>
                <c:pt idx="128">
                  <c:v>12871.0</c:v>
                </c:pt>
                <c:pt idx="129">
                  <c:v>13352.0</c:v>
                </c:pt>
                <c:pt idx="130">
                  <c:v>12607.0</c:v>
                </c:pt>
                <c:pt idx="131">
                  <c:v>12253.0</c:v>
                </c:pt>
                <c:pt idx="132">
                  <c:v>11968.0</c:v>
                </c:pt>
                <c:pt idx="133">
                  <c:v>11585.0</c:v>
                </c:pt>
                <c:pt idx="134">
                  <c:v>11538.0</c:v>
                </c:pt>
                <c:pt idx="135">
                  <c:v>12383.0</c:v>
                </c:pt>
                <c:pt idx="136">
                  <c:v>13449.0</c:v>
                </c:pt>
                <c:pt idx="137">
                  <c:v>14597.0</c:v>
                </c:pt>
                <c:pt idx="138">
                  <c:v>15817.0</c:v>
                </c:pt>
                <c:pt idx="139">
                  <c:v>16764.0</c:v>
                </c:pt>
                <c:pt idx="140">
                  <c:v>17846.0</c:v>
                </c:pt>
                <c:pt idx="141">
                  <c:v>18192.0</c:v>
                </c:pt>
                <c:pt idx="142">
                  <c:v>18250.0</c:v>
                </c:pt>
                <c:pt idx="143">
                  <c:v>19045.0</c:v>
                </c:pt>
                <c:pt idx="144">
                  <c:v>20117.0</c:v>
                </c:pt>
                <c:pt idx="145">
                  <c:v>20655.0</c:v>
                </c:pt>
                <c:pt idx="146">
                  <c:v>22161.0</c:v>
                </c:pt>
                <c:pt idx="147">
                  <c:v>23756.0</c:v>
                </c:pt>
                <c:pt idx="148">
                  <c:v>24842.0</c:v>
                </c:pt>
                <c:pt idx="149">
                  <c:v>26424.0</c:v>
                </c:pt>
                <c:pt idx="150">
                  <c:v>27372.0</c:v>
                </c:pt>
                <c:pt idx="151">
                  <c:v>28263.0</c:v>
                </c:pt>
                <c:pt idx="152">
                  <c:v>27722.0</c:v>
                </c:pt>
                <c:pt idx="153">
                  <c:v>28220.0</c:v>
                </c:pt>
                <c:pt idx="154">
                  <c:v>29465.0</c:v>
                </c:pt>
                <c:pt idx="155">
                  <c:v>31493.0</c:v>
                </c:pt>
                <c:pt idx="156">
                  <c:v>33516.0</c:v>
                </c:pt>
                <c:pt idx="157">
                  <c:v>33492.0</c:v>
                </c:pt>
                <c:pt idx="158">
                  <c:v>32962.0</c:v>
                </c:pt>
                <c:pt idx="159">
                  <c:v>32160.0</c:v>
                </c:pt>
                <c:pt idx="160">
                  <c:v>31600.0</c:v>
                </c:pt>
                <c:pt idx="161">
                  <c:v>31491.0</c:v>
                </c:pt>
                <c:pt idx="162">
                  <c:v>31527.0</c:v>
                </c:pt>
                <c:pt idx="163">
                  <c:v>32300.0</c:v>
                </c:pt>
                <c:pt idx="164">
                  <c:v>33376.0</c:v>
                </c:pt>
                <c:pt idx="165">
                  <c:v>31556.0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4-2C5A-4A2F-8C28-714E47CB418A}"/>
            </c:ext>
          </c:extLst>
        </c:ser>
        <c:ser>
          <c:idx val="6"/>
          <c:order val="2"/>
          <c:tx>
            <c:strRef>
              <c:f>'[mpd2018 (3).xlsx]cgdppc'!$H$2</c:f>
              <c:strCache>
                <c:ptCount val="1"/>
                <c:pt idx="0">
                  <c:v>FRA</c:v>
                </c:pt>
              </c:strCache>
            </c:strRef>
          </c:tx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xVal>
            <c:numRef>
              <c:f>'[mpd2018 (3).xlsx]cgdppc'!$A$3:$A$168</c:f>
              <c:numCache>
                <c:formatCode>General</c:formatCode>
                <c:ptCount val="166"/>
                <c:pt idx="0">
                  <c:v>1851.0</c:v>
                </c:pt>
                <c:pt idx="1">
                  <c:v>1852.0</c:v>
                </c:pt>
                <c:pt idx="2">
                  <c:v>1853.0</c:v>
                </c:pt>
                <c:pt idx="3">
                  <c:v>1854.0</c:v>
                </c:pt>
                <c:pt idx="4">
                  <c:v>1855.0</c:v>
                </c:pt>
                <c:pt idx="5">
                  <c:v>1856.0</c:v>
                </c:pt>
                <c:pt idx="6">
                  <c:v>1857.0</c:v>
                </c:pt>
                <c:pt idx="7">
                  <c:v>1858.0</c:v>
                </c:pt>
                <c:pt idx="8">
                  <c:v>1859.0</c:v>
                </c:pt>
                <c:pt idx="9">
                  <c:v>1860.0</c:v>
                </c:pt>
                <c:pt idx="10">
                  <c:v>1861.0</c:v>
                </c:pt>
                <c:pt idx="11">
                  <c:v>1862.0</c:v>
                </c:pt>
                <c:pt idx="12">
                  <c:v>1863.0</c:v>
                </c:pt>
                <c:pt idx="13">
                  <c:v>1864.0</c:v>
                </c:pt>
                <c:pt idx="14">
                  <c:v>1865.0</c:v>
                </c:pt>
                <c:pt idx="15">
                  <c:v>1866.0</c:v>
                </c:pt>
                <c:pt idx="16">
                  <c:v>1867.0</c:v>
                </c:pt>
                <c:pt idx="17">
                  <c:v>1868.0</c:v>
                </c:pt>
                <c:pt idx="18">
                  <c:v>1869.0</c:v>
                </c:pt>
                <c:pt idx="19">
                  <c:v>1870.0</c:v>
                </c:pt>
                <c:pt idx="20">
                  <c:v>1871.0</c:v>
                </c:pt>
                <c:pt idx="21">
                  <c:v>1872.0</c:v>
                </c:pt>
                <c:pt idx="22">
                  <c:v>1873.0</c:v>
                </c:pt>
                <c:pt idx="23">
                  <c:v>1874.0</c:v>
                </c:pt>
                <c:pt idx="24">
                  <c:v>1875.0</c:v>
                </c:pt>
                <c:pt idx="25">
                  <c:v>1876.0</c:v>
                </c:pt>
                <c:pt idx="26">
                  <c:v>1877.0</c:v>
                </c:pt>
                <c:pt idx="27">
                  <c:v>1878.0</c:v>
                </c:pt>
                <c:pt idx="28">
                  <c:v>1879.0</c:v>
                </c:pt>
                <c:pt idx="29">
                  <c:v>1880.0</c:v>
                </c:pt>
                <c:pt idx="30">
                  <c:v>1881.0</c:v>
                </c:pt>
                <c:pt idx="31">
                  <c:v>1882.0</c:v>
                </c:pt>
                <c:pt idx="32">
                  <c:v>1883.0</c:v>
                </c:pt>
                <c:pt idx="33">
                  <c:v>1884.0</c:v>
                </c:pt>
                <c:pt idx="34">
                  <c:v>1885.0</c:v>
                </c:pt>
                <c:pt idx="35">
                  <c:v>1886.0</c:v>
                </c:pt>
                <c:pt idx="36">
                  <c:v>1887.0</c:v>
                </c:pt>
                <c:pt idx="37">
                  <c:v>1888.0</c:v>
                </c:pt>
                <c:pt idx="38">
                  <c:v>1889.0</c:v>
                </c:pt>
                <c:pt idx="39">
                  <c:v>1890.0</c:v>
                </c:pt>
                <c:pt idx="40">
                  <c:v>1891.0</c:v>
                </c:pt>
                <c:pt idx="41">
                  <c:v>1892.0</c:v>
                </c:pt>
                <c:pt idx="42">
                  <c:v>1893.0</c:v>
                </c:pt>
                <c:pt idx="43">
                  <c:v>1894.0</c:v>
                </c:pt>
                <c:pt idx="44">
                  <c:v>1895.0</c:v>
                </c:pt>
                <c:pt idx="45">
                  <c:v>1896.0</c:v>
                </c:pt>
                <c:pt idx="46">
                  <c:v>1897.0</c:v>
                </c:pt>
                <c:pt idx="47">
                  <c:v>1898.0</c:v>
                </c:pt>
                <c:pt idx="48">
                  <c:v>1899.0</c:v>
                </c:pt>
                <c:pt idx="49">
                  <c:v>1900.0</c:v>
                </c:pt>
                <c:pt idx="50">
                  <c:v>1901.0</c:v>
                </c:pt>
                <c:pt idx="51">
                  <c:v>1902.0</c:v>
                </c:pt>
                <c:pt idx="52">
                  <c:v>1903.0</c:v>
                </c:pt>
                <c:pt idx="53">
                  <c:v>1904.0</c:v>
                </c:pt>
                <c:pt idx="54">
                  <c:v>1905.0</c:v>
                </c:pt>
                <c:pt idx="55">
                  <c:v>1906.0</c:v>
                </c:pt>
                <c:pt idx="56">
                  <c:v>1907.0</c:v>
                </c:pt>
                <c:pt idx="57">
                  <c:v>1908.0</c:v>
                </c:pt>
                <c:pt idx="58">
                  <c:v>1909.0</c:v>
                </c:pt>
                <c:pt idx="59">
                  <c:v>1910.0</c:v>
                </c:pt>
                <c:pt idx="60">
                  <c:v>1911.0</c:v>
                </c:pt>
                <c:pt idx="61">
                  <c:v>1912.0</c:v>
                </c:pt>
                <c:pt idx="62">
                  <c:v>1913.0</c:v>
                </c:pt>
                <c:pt idx="63">
                  <c:v>1914.0</c:v>
                </c:pt>
                <c:pt idx="64">
                  <c:v>1915.0</c:v>
                </c:pt>
                <c:pt idx="65">
                  <c:v>1916.0</c:v>
                </c:pt>
                <c:pt idx="66">
                  <c:v>1917.0</c:v>
                </c:pt>
                <c:pt idx="67">
                  <c:v>1918.0</c:v>
                </c:pt>
                <c:pt idx="68">
                  <c:v>1919.0</c:v>
                </c:pt>
                <c:pt idx="69">
                  <c:v>1920.0</c:v>
                </c:pt>
                <c:pt idx="70">
                  <c:v>1921.0</c:v>
                </c:pt>
                <c:pt idx="71">
                  <c:v>1922.0</c:v>
                </c:pt>
                <c:pt idx="72">
                  <c:v>1923.0</c:v>
                </c:pt>
                <c:pt idx="73">
                  <c:v>1924.0</c:v>
                </c:pt>
                <c:pt idx="74">
                  <c:v>1925.0</c:v>
                </c:pt>
                <c:pt idx="75">
                  <c:v>1926.0</c:v>
                </c:pt>
                <c:pt idx="76">
                  <c:v>1927.0</c:v>
                </c:pt>
                <c:pt idx="77">
                  <c:v>1928.0</c:v>
                </c:pt>
                <c:pt idx="78">
                  <c:v>1929.0</c:v>
                </c:pt>
                <c:pt idx="79">
                  <c:v>1930.0</c:v>
                </c:pt>
                <c:pt idx="80">
                  <c:v>1931.0</c:v>
                </c:pt>
                <c:pt idx="81">
                  <c:v>1932.0</c:v>
                </c:pt>
                <c:pt idx="82">
                  <c:v>1933.0</c:v>
                </c:pt>
                <c:pt idx="83">
                  <c:v>1934.0</c:v>
                </c:pt>
                <c:pt idx="84">
                  <c:v>1935.0</c:v>
                </c:pt>
                <c:pt idx="85">
                  <c:v>1936.0</c:v>
                </c:pt>
                <c:pt idx="86">
                  <c:v>1937.0</c:v>
                </c:pt>
                <c:pt idx="87">
                  <c:v>1938.0</c:v>
                </c:pt>
                <c:pt idx="88">
                  <c:v>1939.0</c:v>
                </c:pt>
                <c:pt idx="89">
                  <c:v>1940.0</c:v>
                </c:pt>
                <c:pt idx="90">
                  <c:v>1941.0</c:v>
                </c:pt>
                <c:pt idx="91">
                  <c:v>1942.0</c:v>
                </c:pt>
                <c:pt idx="92">
                  <c:v>1943.0</c:v>
                </c:pt>
                <c:pt idx="93">
                  <c:v>1944.0</c:v>
                </c:pt>
                <c:pt idx="94">
                  <c:v>1945.0</c:v>
                </c:pt>
                <c:pt idx="95">
                  <c:v>1946.0</c:v>
                </c:pt>
                <c:pt idx="96">
                  <c:v>1947.0</c:v>
                </c:pt>
                <c:pt idx="97">
                  <c:v>1948.0</c:v>
                </c:pt>
                <c:pt idx="98">
                  <c:v>1949.0</c:v>
                </c:pt>
                <c:pt idx="99">
                  <c:v>1950.0</c:v>
                </c:pt>
                <c:pt idx="100">
                  <c:v>1951.0</c:v>
                </c:pt>
                <c:pt idx="101">
                  <c:v>1952.0</c:v>
                </c:pt>
                <c:pt idx="102">
                  <c:v>1953.0</c:v>
                </c:pt>
                <c:pt idx="103">
                  <c:v>1954.0</c:v>
                </c:pt>
                <c:pt idx="104">
                  <c:v>1955.0</c:v>
                </c:pt>
                <c:pt idx="105">
                  <c:v>1956.0</c:v>
                </c:pt>
                <c:pt idx="106">
                  <c:v>1957.0</c:v>
                </c:pt>
                <c:pt idx="107">
                  <c:v>1958.0</c:v>
                </c:pt>
                <c:pt idx="108">
                  <c:v>1959.0</c:v>
                </c:pt>
                <c:pt idx="109">
                  <c:v>1960.0</c:v>
                </c:pt>
                <c:pt idx="110">
                  <c:v>1961.0</c:v>
                </c:pt>
                <c:pt idx="111">
                  <c:v>1962.0</c:v>
                </c:pt>
                <c:pt idx="112">
                  <c:v>1963.0</c:v>
                </c:pt>
                <c:pt idx="113">
                  <c:v>1964.0</c:v>
                </c:pt>
                <c:pt idx="114">
                  <c:v>1965.0</c:v>
                </c:pt>
                <c:pt idx="115">
                  <c:v>1966.0</c:v>
                </c:pt>
                <c:pt idx="116">
                  <c:v>1967.0</c:v>
                </c:pt>
                <c:pt idx="117">
                  <c:v>1968.0</c:v>
                </c:pt>
                <c:pt idx="118">
                  <c:v>1969.0</c:v>
                </c:pt>
                <c:pt idx="119">
                  <c:v>1970.0</c:v>
                </c:pt>
                <c:pt idx="120">
                  <c:v>1971.0</c:v>
                </c:pt>
                <c:pt idx="121">
                  <c:v>1972.0</c:v>
                </c:pt>
                <c:pt idx="122">
                  <c:v>1973.0</c:v>
                </c:pt>
                <c:pt idx="123">
                  <c:v>1974.0</c:v>
                </c:pt>
                <c:pt idx="124">
                  <c:v>1975.0</c:v>
                </c:pt>
                <c:pt idx="125">
                  <c:v>1976.0</c:v>
                </c:pt>
                <c:pt idx="126">
                  <c:v>1977.0</c:v>
                </c:pt>
                <c:pt idx="127">
                  <c:v>1978.0</c:v>
                </c:pt>
                <c:pt idx="128">
                  <c:v>1979.0</c:v>
                </c:pt>
                <c:pt idx="129">
                  <c:v>1980.0</c:v>
                </c:pt>
                <c:pt idx="130">
                  <c:v>1981.0</c:v>
                </c:pt>
                <c:pt idx="131">
                  <c:v>1982.0</c:v>
                </c:pt>
                <c:pt idx="132">
                  <c:v>1983.0</c:v>
                </c:pt>
                <c:pt idx="133">
                  <c:v>1984.0</c:v>
                </c:pt>
                <c:pt idx="134">
                  <c:v>1985.0</c:v>
                </c:pt>
                <c:pt idx="135">
                  <c:v>1986.0</c:v>
                </c:pt>
                <c:pt idx="136">
                  <c:v>1987.0</c:v>
                </c:pt>
                <c:pt idx="137">
                  <c:v>1988.0</c:v>
                </c:pt>
                <c:pt idx="138">
                  <c:v>1989.0</c:v>
                </c:pt>
                <c:pt idx="139">
                  <c:v>1990.0</c:v>
                </c:pt>
                <c:pt idx="140">
                  <c:v>1991.0</c:v>
                </c:pt>
                <c:pt idx="141">
                  <c:v>1992.0</c:v>
                </c:pt>
                <c:pt idx="142">
                  <c:v>1993.0</c:v>
                </c:pt>
                <c:pt idx="143">
                  <c:v>1994.0</c:v>
                </c:pt>
                <c:pt idx="144">
                  <c:v>1995.0</c:v>
                </c:pt>
                <c:pt idx="145">
                  <c:v>1996.0</c:v>
                </c:pt>
                <c:pt idx="146">
                  <c:v>1997.0</c:v>
                </c:pt>
                <c:pt idx="147">
                  <c:v>1998.0</c:v>
                </c:pt>
                <c:pt idx="148">
                  <c:v>1999.0</c:v>
                </c:pt>
                <c:pt idx="149">
                  <c:v>2000.0</c:v>
                </c:pt>
                <c:pt idx="150">
                  <c:v>2001.0</c:v>
                </c:pt>
                <c:pt idx="151">
                  <c:v>2002.0</c:v>
                </c:pt>
                <c:pt idx="152">
                  <c:v>2003.0</c:v>
                </c:pt>
                <c:pt idx="153">
                  <c:v>2004.0</c:v>
                </c:pt>
                <c:pt idx="154">
                  <c:v>2005.0</c:v>
                </c:pt>
                <c:pt idx="155">
                  <c:v>2006.0</c:v>
                </c:pt>
                <c:pt idx="156">
                  <c:v>2007.0</c:v>
                </c:pt>
                <c:pt idx="157">
                  <c:v>2008.0</c:v>
                </c:pt>
                <c:pt idx="158">
                  <c:v>2009.0</c:v>
                </c:pt>
                <c:pt idx="159">
                  <c:v>2010.0</c:v>
                </c:pt>
                <c:pt idx="160">
                  <c:v>2011.0</c:v>
                </c:pt>
                <c:pt idx="161">
                  <c:v>2012.0</c:v>
                </c:pt>
                <c:pt idx="162">
                  <c:v>2013.0</c:v>
                </c:pt>
                <c:pt idx="163">
                  <c:v>2014.0</c:v>
                </c:pt>
                <c:pt idx="164">
                  <c:v>2015.0</c:v>
                </c:pt>
                <c:pt idx="165">
                  <c:v>2016.0</c:v>
                </c:pt>
              </c:numCache>
            </c:numRef>
          </c:xVal>
          <c:yVal>
            <c:numRef>
              <c:f>'[mpd2018 (3).xlsx]cgdppc'!$H$3:$H$168</c:f>
              <c:numCache>
                <c:formatCode>General</c:formatCode>
                <c:ptCount val="166"/>
                <c:pt idx="0">
                  <c:v>1992.0</c:v>
                </c:pt>
                <c:pt idx="1">
                  <c:v>2115.0</c:v>
                </c:pt>
                <c:pt idx="2">
                  <c:v>2005.0</c:v>
                </c:pt>
                <c:pt idx="3">
                  <c:v>2094.0</c:v>
                </c:pt>
                <c:pt idx="4">
                  <c:v>2055.0</c:v>
                </c:pt>
                <c:pt idx="5">
                  <c:v>2142.0</c:v>
                </c:pt>
                <c:pt idx="6">
                  <c:v>2260.0</c:v>
                </c:pt>
                <c:pt idx="7">
                  <c:v>2414.0</c:v>
                </c:pt>
                <c:pt idx="8">
                  <c:v>2253.0</c:v>
                </c:pt>
                <c:pt idx="9">
                  <c:v>2404.0</c:v>
                </c:pt>
                <c:pt idx="10">
                  <c:v>2248.0</c:v>
                </c:pt>
                <c:pt idx="11">
                  <c:v>2432.0</c:v>
                </c:pt>
                <c:pt idx="12">
                  <c:v>2507.0</c:v>
                </c:pt>
                <c:pt idx="13">
                  <c:v>2525.0</c:v>
                </c:pt>
                <c:pt idx="14">
                  <c:v>2445.0</c:v>
                </c:pt>
                <c:pt idx="15">
                  <c:v>2457.0</c:v>
                </c:pt>
                <c:pt idx="16">
                  <c:v>2303.0</c:v>
                </c:pt>
                <c:pt idx="17">
                  <c:v>2518.0</c:v>
                </c:pt>
                <c:pt idx="18">
                  <c:v>2549.0</c:v>
                </c:pt>
                <c:pt idx="19">
                  <c:v>2383.0</c:v>
                </c:pt>
                <c:pt idx="20">
                  <c:v>2413.0</c:v>
                </c:pt>
                <c:pt idx="21">
                  <c:v>2641.0</c:v>
                </c:pt>
                <c:pt idx="22">
                  <c:v>2455.0</c:v>
                </c:pt>
                <c:pt idx="23">
                  <c:v>2771.0</c:v>
                </c:pt>
                <c:pt idx="24">
                  <c:v>2866.0</c:v>
                </c:pt>
                <c:pt idx="25">
                  <c:v>2633.0</c:v>
                </c:pt>
                <c:pt idx="26">
                  <c:v>2777.0</c:v>
                </c:pt>
                <c:pt idx="27">
                  <c:v>2744.0</c:v>
                </c:pt>
                <c:pt idx="28">
                  <c:v>2577.0</c:v>
                </c:pt>
                <c:pt idx="29">
                  <c:v>2812.0</c:v>
                </c:pt>
                <c:pt idx="30">
                  <c:v>2924.0</c:v>
                </c:pt>
                <c:pt idx="31">
                  <c:v>3067.0</c:v>
                </c:pt>
                <c:pt idx="32">
                  <c:v>3082.0</c:v>
                </c:pt>
                <c:pt idx="33">
                  <c:v>3051.0</c:v>
                </c:pt>
                <c:pt idx="34">
                  <c:v>3004.0</c:v>
                </c:pt>
                <c:pt idx="35">
                  <c:v>3060.0</c:v>
                </c:pt>
                <c:pt idx="36">
                  <c:v>3093.0</c:v>
                </c:pt>
                <c:pt idx="37">
                  <c:v>3136.0</c:v>
                </c:pt>
                <c:pt idx="38">
                  <c:v>3225.0</c:v>
                </c:pt>
                <c:pt idx="39">
                  <c:v>3316.0</c:v>
                </c:pt>
                <c:pt idx="40">
                  <c:v>3411.0</c:v>
                </c:pt>
                <c:pt idx="41">
                  <c:v>3514.0</c:v>
                </c:pt>
                <c:pt idx="42">
                  <c:v>3591.0</c:v>
                </c:pt>
                <c:pt idx="43">
                  <c:v>3738.0</c:v>
                </c:pt>
                <c:pt idx="44">
                  <c:v>3675.0</c:v>
                </c:pt>
                <c:pt idx="45">
                  <c:v>3860.0</c:v>
                </c:pt>
                <c:pt idx="46">
                  <c:v>3812.0</c:v>
                </c:pt>
                <c:pt idx="47">
                  <c:v>4005.0</c:v>
                </c:pt>
                <c:pt idx="48">
                  <c:v>4246.0</c:v>
                </c:pt>
                <c:pt idx="49">
                  <c:v>4214.0</c:v>
                </c:pt>
                <c:pt idx="50">
                  <c:v>4161.0</c:v>
                </c:pt>
                <c:pt idx="51">
                  <c:v>4105.0</c:v>
                </c:pt>
                <c:pt idx="52">
                  <c:v>4207.0</c:v>
                </c:pt>
                <c:pt idx="53">
                  <c:v>4251.0</c:v>
                </c:pt>
                <c:pt idx="54">
                  <c:v>4341.0</c:v>
                </c:pt>
                <c:pt idx="55">
                  <c:v>4436.0</c:v>
                </c:pt>
                <c:pt idx="56">
                  <c:v>4649.0</c:v>
                </c:pt>
                <c:pt idx="57">
                  <c:v>4631.0</c:v>
                </c:pt>
                <c:pt idx="58">
                  <c:v>4839.0</c:v>
                </c:pt>
                <c:pt idx="59">
                  <c:v>4551.0</c:v>
                </c:pt>
                <c:pt idx="60">
                  <c:v>4932.0</c:v>
                </c:pt>
                <c:pt idx="61">
                  <c:v>5274.0</c:v>
                </c:pt>
                <c:pt idx="62">
                  <c:v>5169.0</c:v>
                </c:pt>
                <c:pt idx="63">
                  <c:v>4745.0</c:v>
                </c:pt>
                <c:pt idx="64">
                  <c:v>4707.0</c:v>
                </c:pt>
                <c:pt idx="65">
                  <c:v>4959.0</c:v>
                </c:pt>
                <c:pt idx="66">
                  <c:v>4214.0</c:v>
                </c:pt>
                <c:pt idx="67">
                  <c:v>3348.0</c:v>
                </c:pt>
                <c:pt idx="68">
                  <c:v>3881.0</c:v>
                </c:pt>
                <c:pt idx="69">
                  <c:v>4399.0</c:v>
                </c:pt>
                <c:pt idx="70">
                  <c:v>4139.0</c:v>
                </c:pt>
                <c:pt idx="71">
                  <c:v>4798.0</c:v>
                </c:pt>
                <c:pt idx="72">
                  <c:v>4924.0</c:v>
                </c:pt>
                <c:pt idx="73">
                  <c:v>5411.0</c:v>
                </c:pt>
                <c:pt idx="74">
                  <c:v>5322.0</c:v>
                </c:pt>
                <c:pt idx="75">
                  <c:v>5355.0</c:v>
                </c:pt>
                <c:pt idx="76">
                  <c:v>5164.0</c:v>
                </c:pt>
                <c:pt idx="77">
                  <c:v>5433.0</c:v>
                </c:pt>
                <c:pt idx="78">
                  <c:v>5693.0</c:v>
                </c:pt>
                <c:pt idx="79">
                  <c:v>5502.0</c:v>
                </c:pt>
                <c:pt idx="80">
                  <c:v>5166.0</c:v>
                </c:pt>
                <c:pt idx="81">
                  <c:v>4851.0</c:v>
                </c:pt>
                <c:pt idx="82">
                  <c:v>5218.0</c:v>
                </c:pt>
                <c:pt idx="83">
                  <c:v>5182.0</c:v>
                </c:pt>
                <c:pt idx="84">
                  <c:v>5074.0</c:v>
                </c:pt>
                <c:pt idx="85">
                  <c:v>5294.0</c:v>
                </c:pt>
                <c:pt idx="86">
                  <c:v>5621.0</c:v>
                </c:pt>
                <c:pt idx="87">
                  <c:v>5620.0</c:v>
                </c:pt>
                <c:pt idx="88">
                  <c:v>6058.0</c:v>
                </c:pt>
                <c:pt idx="89">
                  <c:v>5131.0</c:v>
                </c:pt>
                <c:pt idx="90">
                  <c:v>4219.0</c:v>
                </c:pt>
                <c:pt idx="91">
                  <c:v>3818.0</c:v>
                </c:pt>
                <c:pt idx="92">
                  <c:v>3678.0</c:v>
                </c:pt>
                <c:pt idx="93">
                  <c:v>3128.0</c:v>
                </c:pt>
                <c:pt idx="94">
                  <c:v>3337.0</c:v>
                </c:pt>
                <c:pt idx="95">
                  <c:v>5022.0</c:v>
                </c:pt>
                <c:pt idx="96">
                  <c:v>5413.0</c:v>
                </c:pt>
                <c:pt idx="97">
                  <c:v>5771.0</c:v>
                </c:pt>
                <c:pt idx="98">
                  <c:v>6525.0</c:v>
                </c:pt>
                <c:pt idx="99">
                  <c:v>6869.0</c:v>
                </c:pt>
                <c:pt idx="100">
                  <c:v>7277.0</c:v>
                </c:pt>
                <c:pt idx="101">
                  <c:v>7473.0</c:v>
                </c:pt>
                <c:pt idx="102">
                  <c:v>7728.0</c:v>
                </c:pt>
                <c:pt idx="103">
                  <c:v>8053.0</c:v>
                </c:pt>
                <c:pt idx="104">
                  <c:v>8449.0</c:v>
                </c:pt>
                <c:pt idx="105">
                  <c:v>8815.0</c:v>
                </c:pt>
                <c:pt idx="106">
                  <c:v>9293.0</c:v>
                </c:pt>
                <c:pt idx="107">
                  <c:v>9559.0</c:v>
                </c:pt>
                <c:pt idx="108">
                  <c:v>9748.0</c:v>
                </c:pt>
                <c:pt idx="109">
                  <c:v>10284.0</c:v>
                </c:pt>
                <c:pt idx="110">
                  <c:v>10735.0</c:v>
                </c:pt>
                <c:pt idx="111">
                  <c:v>11343.0</c:v>
                </c:pt>
                <c:pt idx="112">
                  <c:v>11792.0</c:v>
                </c:pt>
                <c:pt idx="113">
                  <c:v>12492.0</c:v>
                </c:pt>
                <c:pt idx="114">
                  <c:v>13016.0</c:v>
                </c:pt>
                <c:pt idx="115">
                  <c:v>13674.0</c:v>
                </c:pt>
                <c:pt idx="116">
                  <c:v>14304.0</c:v>
                </c:pt>
                <c:pt idx="117">
                  <c:v>14903.0</c:v>
                </c:pt>
                <c:pt idx="118">
                  <c:v>15879.0</c:v>
                </c:pt>
                <c:pt idx="119">
                  <c:v>16740.0</c:v>
                </c:pt>
                <c:pt idx="120">
                  <c:v>17511.0</c:v>
                </c:pt>
                <c:pt idx="121">
                  <c:v>18279.0</c:v>
                </c:pt>
                <c:pt idx="122">
                  <c:v>19191.0</c:v>
                </c:pt>
                <c:pt idx="123">
                  <c:v>19643.0</c:v>
                </c:pt>
                <c:pt idx="124">
                  <c:v>19599.0</c:v>
                </c:pt>
                <c:pt idx="125">
                  <c:v>20451.0</c:v>
                </c:pt>
                <c:pt idx="126">
                  <c:v>21228.0</c:v>
                </c:pt>
                <c:pt idx="127">
                  <c:v>21785.0</c:v>
                </c:pt>
                <c:pt idx="128">
                  <c:v>22481.0</c:v>
                </c:pt>
                <c:pt idx="129">
                  <c:v>22713.0</c:v>
                </c:pt>
                <c:pt idx="130">
                  <c:v>22083.0</c:v>
                </c:pt>
                <c:pt idx="131">
                  <c:v>22053.0</c:v>
                </c:pt>
                <c:pt idx="132">
                  <c:v>21639.0</c:v>
                </c:pt>
                <c:pt idx="133">
                  <c:v>21192.0</c:v>
                </c:pt>
                <c:pt idx="134">
                  <c:v>20830.0</c:v>
                </c:pt>
                <c:pt idx="135">
                  <c:v>21857.0</c:v>
                </c:pt>
                <c:pt idx="136">
                  <c:v>22324.0</c:v>
                </c:pt>
                <c:pt idx="137">
                  <c:v>23348.0</c:v>
                </c:pt>
                <c:pt idx="138">
                  <c:v>24014.0</c:v>
                </c:pt>
                <c:pt idx="139">
                  <c:v>24349.0</c:v>
                </c:pt>
                <c:pt idx="140">
                  <c:v>24533.0</c:v>
                </c:pt>
                <c:pt idx="141">
                  <c:v>24774.0</c:v>
                </c:pt>
                <c:pt idx="142">
                  <c:v>24563.0</c:v>
                </c:pt>
                <c:pt idx="143">
                  <c:v>25060.0</c:v>
                </c:pt>
                <c:pt idx="144">
                  <c:v>25434.0</c:v>
                </c:pt>
                <c:pt idx="145">
                  <c:v>25692.0</c:v>
                </c:pt>
                <c:pt idx="146">
                  <c:v>27237.0</c:v>
                </c:pt>
                <c:pt idx="147">
                  <c:v>28888.0</c:v>
                </c:pt>
                <c:pt idx="148">
                  <c:v>29973.0</c:v>
                </c:pt>
                <c:pt idx="149">
                  <c:v>31771.0</c:v>
                </c:pt>
                <c:pt idx="150">
                  <c:v>32740.0</c:v>
                </c:pt>
                <c:pt idx="151">
                  <c:v>33151.0</c:v>
                </c:pt>
                <c:pt idx="152">
                  <c:v>31556.0</c:v>
                </c:pt>
                <c:pt idx="153">
                  <c:v>32202.0</c:v>
                </c:pt>
                <c:pt idx="154">
                  <c:v>33428.0</c:v>
                </c:pt>
                <c:pt idx="155">
                  <c:v>34098.0</c:v>
                </c:pt>
                <c:pt idx="156">
                  <c:v>35855.0</c:v>
                </c:pt>
                <c:pt idx="157">
                  <c:v>35755.0</c:v>
                </c:pt>
                <c:pt idx="158">
                  <c:v>35255.0</c:v>
                </c:pt>
                <c:pt idx="159">
                  <c:v>35871.0</c:v>
                </c:pt>
                <c:pt idx="160">
                  <c:v>36691.0</c:v>
                </c:pt>
                <c:pt idx="161">
                  <c:v>36773.0</c:v>
                </c:pt>
                <c:pt idx="162">
                  <c:v>37926.0</c:v>
                </c:pt>
                <c:pt idx="163">
                  <c:v>38134.0</c:v>
                </c:pt>
                <c:pt idx="164">
                  <c:v>38448.0</c:v>
                </c:pt>
                <c:pt idx="165">
                  <c:v>38758.0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6-2C5A-4A2F-8C28-714E47CB418A}"/>
            </c:ext>
          </c:extLst>
        </c:ser>
        <c:ser>
          <c:idx val="7"/>
          <c:order val="3"/>
          <c:tx>
            <c:strRef>
              <c:f>'[mpd2018 (3).xlsx]cgdppc'!$I$2</c:f>
              <c:strCache>
                <c:ptCount val="1"/>
                <c:pt idx="0">
                  <c:v>GBR</c:v>
                </c:pt>
              </c:strCache>
            </c:strRef>
          </c:tx>
          <c:spPr>
            <a:ln w="19050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xVal>
            <c:numRef>
              <c:f>'[mpd2018 (3).xlsx]cgdppc'!$A$3:$A$168</c:f>
              <c:numCache>
                <c:formatCode>General</c:formatCode>
                <c:ptCount val="166"/>
                <c:pt idx="0">
                  <c:v>1851.0</c:v>
                </c:pt>
                <c:pt idx="1">
                  <c:v>1852.0</c:v>
                </c:pt>
                <c:pt idx="2">
                  <c:v>1853.0</c:v>
                </c:pt>
                <c:pt idx="3">
                  <c:v>1854.0</c:v>
                </c:pt>
                <c:pt idx="4">
                  <c:v>1855.0</c:v>
                </c:pt>
                <c:pt idx="5">
                  <c:v>1856.0</c:v>
                </c:pt>
                <c:pt idx="6">
                  <c:v>1857.0</c:v>
                </c:pt>
                <c:pt idx="7">
                  <c:v>1858.0</c:v>
                </c:pt>
                <c:pt idx="8">
                  <c:v>1859.0</c:v>
                </c:pt>
                <c:pt idx="9">
                  <c:v>1860.0</c:v>
                </c:pt>
                <c:pt idx="10">
                  <c:v>1861.0</c:v>
                </c:pt>
                <c:pt idx="11">
                  <c:v>1862.0</c:v>
                </c:pt>
                <c:pt idx="12">
                  <c:v>1863.0</c:v>
                </c:pt>
                <c:pt idx="13">
                  <c:v>1864.0</c:v>
                </c:pt>
                <c:pt idx="14">
                  <c:v>1865.0</c:v>
                </c:pt>
                <c:pt idx="15">
                  <c:v>1866.0</c:v>
                </c:pt>
                <c:pt idx="16">
                  <c:v>1867.0</c:v>
                </c:pt>
                <c:pt idx="17">
                  <c:v>1868.0</c:v>
                </c:pt>
                <c:pt idx="18">
                  <c:v>1869.0</c:v>
                </c:pt>
                <c:pt idx="19">
                  <c:v>1870.0</c:v>
                </c:pt>
                <c:pt idx="20">
                  <c:v>1871.0</c:v>
                </c:pt>
                <c:pt idx="21">
                  <c:v>1872.0</c:v>
                </c:pt>
                <c:pt idx="22">
                  <c:v>1873.0</c:v>
                </c:pt>
                <c:pt idx="23">
                  <c:v>1874.0</c:v>
                </c:pt>
                <c:pt idx="24">
                  <c:v>1875.0</c:v>
                </c:pt>
                <c:pt idx="25">
                  <c:v>1876.0</c:v>
                </c:pt>
                <c:pt idx="26">
                  <c:v>1877.0</c:v>
                </c:pt>
                <c:pt idx="27">
                  <c:v>1878.0</c:v>
                </c:pt>
                <c:pt idx="28">
                  <c:v>1879.0</c:v>
                </c:pt>
                <c:pt idx="29">
                  <c:v>1880.0</c:v>
                </c:pt>
                <c:pt idx="30">
                  <c:v>1881.0</c:v>
                </c:pt>
                <c:pt idx="31">
                  <c:v>1882.0</c:v>
                </c:pt>
                <c:pt idx="32">
                  <c:v>1883.0</c:v>
                </c:pt>
                <c:pt idx="33">
                  <c:v>1884.0</c:v>
                </c:pt>
                <c:pt idx="34">
                  <c:v>1885.0</c:v>
                </c:pt>
                <c:pt idx="35">
                  <c:v>1886.0</c:v>
                </c:pt>
                <c:pt idx="36">
                  <c:v>1887.0</c:v>
                </c:pt>
                <c:pt idx="37">
                  <c:v>1888.0</c:v>
                </c:pt>
                <c:pt idx="38">
                  <c:v>1889.0</c:v>
                </c:pt>
                <c:pt idx="39">
                  <c:v>1890.0</c:v>
                </c:pt>
                <c:pt idx="40">
                  <c:v>1891.0</c:v>
                </c:pt>
                <c:pt idx="41">
                  <c:v>1892.0</c:v>
                </c:pt>
                <c:pt idx="42">
                  <c:v>1893.0</c:v>
                </c:pt>
                <c:pt idx="43">
                  <c:v>1894.0</c:v>
                </c:pt>
                <c:pt idx="44">
                  <c:v>1895.0</c:v>
                </c:pt>
                <c:pt idx="45">
                  <c:v>1896.0</c:v>
                </c:pt>
                <c:pt idx="46">
                  <c:v>1897.0</c:v>
                </c:pt>
                <c:pt idx="47">
                  <c:v>1898.0</c:v>
                </c:pt>
                <c:pt idx="48">
                  <c:v>1899.0</c:v>
                </c:pt>
                <c:pt idx="49">
                  <c:v>1900.0</c:v>
                </c:pt>
                <c:pt idx="50">
                  <c:v>1901.0</c:v>
                </c:pt>
                <c:pt idx="51">
                  <c:v>1902.0</c:v>
                </c:pt>
                <c:pt idx="52">
                  <c:v>1903.0</c:v>
                </c:pt>
                <c:pt idx="53">
                  <c:v>1904.0</c:v>
                </c:pt>
                <c:pt idx="54">
                  <c:v>1905.0</c:v>
                </c:pt>
                <c:pt idx="55">
                  <c:v>1906.0</c:v>
                </c:pt>
                <c:pt idx="56">
                  <c:v>1907.0</c:v>
                </c:pt>
                <c:pt idx="57">
                  <c:v>1908.0</c:v>
                </c:pt>
                <c:pt idx="58">
                  <c:v>1909.0</c:v>
                </c:pt>
                <c:pt idx="59">
                  <c:v>1910.0</c:v>
                </c:pt>
                <c:pt idx="60">
                  <c:v>1911.0</c:v>
                </c:pt>
                <c:pt idx="61">
                  <c:v>1912.0</c:v>
                </c:pt>
                <c:pt idx="62">
                  <c:v>1913.0</c:v>
                </c:pt>
                <c:pt idx="63">
                  <c:v>1914.0</c:v>
                </c:pt>
                <c:pt idx="64">
                  <c:v>1915.0</c:v>
                </c:pt>
                <c:pt idx="65">
                  <c:v>1916.0</c:v>
                </c:pt>
                <c:pt idx="66">
                  <c:v>1917.0</c:v>
                </c:pt>
                <c:pt idx="67">
                  <c:v>1918.0</c:v>
                </c:pt>
                <c:pt idx="68">
                  <c:v>1919.0</c:v>
                </c:pt>
                <c:pt idx="69">
                  <c:v>1920.0</c:v>
                </c:pt>
                <c:pt idx="70">
                  <c:v>1921.0</c:v>
                </c:pt>
                <c:pt idx="71">
                  <c:v>1922.0</c:v>
                </c:pt>
                <c:pt idx="72">
                  <c:v>1923.0</c:v>
                </c:pt>
                <c:pt idx="73">
                  <c:v>1924.0</c:v>
                </c:pt>
                <c:pt idx="74">
                  <c:v>1925.0</c:v>
                </c:pt>
                <c:pt idx="75">
                  <c:v>1926.0</c:v>
                </c:pt>
                <c:pt idx="76">
                  <c:v>1927.0</c:v>
                </c:pt>
                <c:pt idx="77">
                  <c:v>1928.0</c:v>
                </c:pt>
                <c:pt idx="78">
                  <c:v>1929.0</c:v>
                </c:pt>
                <c:pt idx="79">
                  <c:v>1930.0</c:v>
                </c:pt>
                <c:pt idx="80">
                  <c:v>1931.0</c:v>
                </c:pt>
                <c:pt idx="81">
                  <c:v>1932.0</c:v>
                </c:pt>
                <c:pt idx="82">
                  <c:v>1933.0</c:v>
                </c:pt>
                <c:pt idx="83">
                  <c:v>1934.0</c:v>
                </c:pt>
                <c:pt idx="84">
                  <c:v>1935.0</c:v>
                </c:pt>
                <c:pt idx="85">
                  <c:v>1936.0</c:v>
                </c:pt>
                <c:pt idx="86">
                  <c:v>1937.0</c:v>
                </c:pt>
                <c:pt idx="87">
                  <c:v>1938.0</c:v>
                </c:pt>
                <c:pt idx="88">
                  <c:v>1939.0</c:v>
                </c:pt>
                <c:pt idx="89">
                  <c:v>1940.0</c:v>
                </c:pt>
                <c:pt idx="90">
                  <c:v>1941.0</c:v>
                </c:pt>
                <c:pt idx="91">
                  <c:v>1942.0</c:v>
                </c:pt>
                <c:pt idx="92">
                  <c:v>1943.0</c:v>
                </c:pt>
                <c:pt idx="93">
                  <c:v>1944.0</c:v>
                </c:pt>
                <c:pt idx="94">
                  <c:v>1945.0</c:v>
                </c:pt>
                <c:pt idx="95">
                  <c:v>1946.0</c:v>
                </c:pt>
                <c:pt idx="96">
                  <c:v>1947.0</c:v>
                </c:pt>
                <c:pt idx="97">
                  <c:v>1948.0</c:v>
                </c:pt>
                <c:pt idx="98">
                  <c:v>1949.0</c:v>
                </c:pt>
                <c:pt idx="99">
                  <c:v>1950.0</c:v>
                </c:pt>
                <c:pt idx="100">
                  <c:v>1951.0</c:v>
                </c:pt>
                <c:pt idx="101">
                  <c:v>1952.0</c:v>
                </c:pt>
                <c:pt idx="102">
                  <c:v>1953.0</c:v>
                </c:pt>
                <c:pt idx="103">
                  <c:v>1954.0</c:v>
                </c:pt>
                <c:pt idx="104">
                  <c:v>1955.0</c:v>
                </c:pt>
                <c:pt idx="105">
                  <c:v>1956.0</c:v>
                </c:pt>
                <c:pt idx="106">
                  <c:v>1957.0</c:v>
                </c:pt>
                <c:pt idx="107">
                  <c:v>1958.0</c:v>
                </c:pt>
                <c:pt idx="108">
                  <c:v>1959.0</c:v>
                </c:pt>
                <c:pt idx="109">
                  <c:v>1960.0</c:v>
                </c:pt>
                <c:pt idx="110">
                  <c:v>1961.0</c:v>
                </c:pt>
                <c:pt idx="111">
                  <c:v>1962.0</c:v>
                </c:pt>
                <c:pt idx="112">
                  <c:v>1963.0</c:v>
                </c:pt>
                <c:pt idx="113">
                  <c:v>1964.0</c:v>
                </c:pt>
                <c:pt idx="114">
                  <c:v>1965.0</c:v>
                </c:pt>
                <c:pt idx="115">
                  <c:v>1966.0</c:v>
                </c:pt>
                <c:pt idx="116">
                  <c:v>1967.0</c:v>
                </c:pt>
                <c:pt idx="117">
                  <c:v>1968.0</c:v>
                </c:pt>
                <c:pt idx="118">
                  <c:v>1969.0</c:v>
                </c:pt>
                <c:pt idx="119">
                  <c:v>1970.0</c:v>
                </c:pt>
                <c:pt idx="120">
                  <c:v>1971.0</c:v>
                </c:pt>
                <c:pt idx="121">
                  <c:v>1972.0</c:v>
                </c:pt>
                <c:pt idx="122">
                  <c:v>1973.0</c:v>
                </c:pt>
                <c:pt idx="123">
                  <c:v>1974.0</c:v>
                </c:pt>
                <c:pt idx="124">
                  <c:v>1975.0</c:v>
                </c:pt>
                <c:pt idx="125">
                  <c:v>1976.0</c:v>
                </c:pt>
                <c:pt idx="126">
                  <c:v>1977.0</c:v>
                </c:pt>
                <c:pt idx="127">
                  <c:v>1978.0</c:v>
                </c:pt>
                <c:pt idx="128">
                  <c:v>1979.0</c:v>
                </c:pt>
                <c:pt idx="129">
                  <c:v>1980.0</c:v>
                </c:pt>
                <c:pt idx="130">
                  <c:v>1981.0</c:v>
                </c:pt>
                <c:pt idx="131">
                  <c:v>1982.0</c:v>
                </c:pt>
                <c:pt idx="132">
                  <c:v>1983.0</c:v>
                </c:pt>
                <c:pt idx="133">
                  <c:v>1984.0</c:v>
                </c:pt>
                <c:pt idx="134">
                  <c:v>1985.0</c:v>
                </c:pt>
                <c:pt idx="135">
                  <c:v>1986.0</c:v>
                </c:pt>
                <c:pt idx="136">
                  <c:v>1987.0</c:v>
                </c:pt>
                <c:pt idx="137">
                  <c:v>1988.0</c:v>
                </c:pt>
                <c:pt idx="138">
                  <c:v>1989.0</c:v>
                </c:pt>
                <c:pt idx="139">
                  <c:v>1990.0</c:v>
                </c:pt>
                <c:pt idx="140">
                  <c:v>1991.0</c:v>
                </c:pt>
                <c:pt idx="141">
                  <c:v>1992.0</c:v>
                </c:pt>
                <c:pt idx="142">
                  <c:v>1993.0</c:v>
                </c:pt>
                <c:pt idx="143">
                  <c:v>1994.0</c:v>
                </c:pt>
                <c:pt idx="144">
                  <c:v>1995.0</c:v>
                </c:pt>
                <c:pt idx="145">
                  <c:v>1996.0</c:v>
                </c:pt>
                <c:pt idx="146">
                  <c:v>1997.0</c:v>
                </c:pt>
                <c:pt idx="147">
                  <c:v>1998.0</c:v>
                </c:pt>
                <c:pt idx="148">
                  <c:v>1999.0</c:v>
                </c:pt>
                <c:pt idx="149">
                  <c:v>2000.0</c:v>
                </c:pt>
                <c:pt idx="150">
                  <c:v>2001.0</c:v>
                </c:pt>
                <c:pt idx="151">
                  <c:v>2002.0</c:v>
                </c:pt>
                <c:pt idx="152">
                  <c:v>2003.0</c:v>
                </c:pt>
                <c:pt idx="153">
                  <c:v>2004.0</c:v>
                </c:pt>
                <c:pt idx="154">
                  <c:v>2005.0</c:v>
                </c:pt>
                <c:pt idx="155">
                  <c:v>2006.0</c:v>
                </c:pt>
                <c:pt idx="156">
                  <c:v>2007.0</c:v>
                </c:pt>
                <c:pt idx="157">
                  <c:v>2008.0</c:v>
                </c:pt>
                <c:pt idx="158">
                  <c:v>2009.0</c:v>
                </c:pt>
                <c:pt idx="159">
                  <c:v>2010.0</c:v>
                </c:pt>
                <c:pt idx="160">
                  <c:v>2011.0</c:v>
                </c:pt>
                <c:pt idx="161">
                  <c:v>2012.0</c:v>
                </c:pt>
                <c:pt idx="162">
                  <c:v>2013.0</c:v>
                </c:pt>
                <c:pt idx="163">
                  <c:v>2014.0</c:v>
                </c:pt>
                <c:pt idx="164">
                  <c:v>2015.0</c:v>
                </c:pt>
                <c:pt idx="165">
                  <c:v>2016.0</c:v>
                </c:pt>
              </c:numCache>
            </c:numRef>
          </c:xVal>
          <c:yVal>
            <c:numRef>
              <c:f>'[mpd2018 (3).xlsx]cgdppc'!$I$3:$I$168</c:f>
              <c:numCache>
                <c:formatCode>General</c:formatCode>
                <c:ptCount val="166"/>
                <c:pt idx="0">
                  <c:v>2953.0</c:v>
                </c:pt>
                <c:pt idx="1">
                  <c:v>3051.0</c:v>
                </c:pt>
                <c:pt idx="2">
                  <c:v>3123.0</c:v>
                </c:pt>
                <c:pt idx="3">
                  <c:v>3239.0</c:v>
                </c:pt>
                <c:pt idx="4">
                  <c:v>3132.0</c:v>
                </c:pt>
                <c:pt idx="5">
                  <c:v>3307.0</c:v>
                </c:pt>
                <c:pt idx="6">
                  <c:v>3311.0</c:v>
                </c:pt>
                <c:pt idx="7">
                  <c:v>3218.0</c:v>
                </c:pt>
                <c:pt idx="8">
                  <c:v>3319.0</c:v>
                </c:pt>
                <c:pt idx="9">
                  <c:v>3355.0</c:v>
                </c:pt>
                <c:pt idx="10">
                  <c:v>3314.0</c:v>
                </c:pt>
                <c:pt idx="11">
                  <c:v>3143.0</c:v>
                </c:pt>
                <c:pt idx="12">
                  <c:v>3407.0</c:v>
                </c:pt>
                <c:pt idx="13">
                  <c:v>3467.0</c:v>
                </c:pt>
                <c:pt idx="14">
                  <c:v>3518.0</c:v>
                </c:pt>
                <c:pt idx="15">
                  <c:v>3596.0</c:v>
                </c:pt>
                <c:pt idx="16">
                  <c:v>3578.0</c:v>
                </c:pt>
                <c:pt idx="17">
                  <c:v>3718.0</c:v>
                </c:pt>
                <c:pt idx="18">
                  <c:v>3717.0</c:v>
                </c:pt>
                <c:pt idx="19">
                  <c:v>3846.0</c:v>
                </c:pt>
                <c:pt idx="20">
                  <c:v>3824.0</c:v>
                </c:pt>
                <c:pt idx="21">
                  <c:v>3805.0</c:v>
                </c:pt>
                <c:pt idx="22">
                  <c:v>3870.0</c:v>
                </c:pt>
                <c:pt idx="23">
                  <c:v>3908.0</c:v>
                </c:pt>
                <c:pt idx="24">
                  <c:v>3975.0</c:v>
                </c:pt>
                <c:pt idx="25">
                  <c:v>3984.0</c:v>
                </c:pt>
                <c:pt idx="26">
                  <c:v>3991.0</c:v>
                </c:pt>
                <c:pt idx="27">
                  <c:v>3977.0</c:v>
                </c:pt>
                <c:pt idx="28">
                  <c:v>3931.0</c:v>
                </c:pt>
                <c:pt idx="29">
                  <c:v>4090.0</c:v>
                </c:pt>
                <c:pt idx="30">
                  <c:v>4211.0</c:v>
                </c:pt>
                <c:pt idx="31">
                  <c:v>4312.0</c:v>
                </c:pt>
                <c:pt idx="32">
                  <c:v>4326.0</c:v>
                </c:pt>
                <c:pt idx="33">
                  <c:v>4313.0</c:v>
                </c:pt>
                <c:pt idx="34">
                  <c:v>4269.0</c:v>
                </c:pt>
                <c:pt idx="35">
                  <c:v>4314.0</c:v>
                </c:pt>
                <c:pt idx="36">
                  <c:v>4463.0</c:v>
                </c:pt>
                <c:pt idx="37">
                  <c:v>4640.0</c:v>
                </c:pt>
                <c:pt idx="38">
                  <c:v>4866.0</c:v>
                </c:pt>
                <c:pt idx="39">
                  <c:v>4862.0</c:v>
                </c:pt>
                <c:pt idx="40">
                  <c:v>4835.0</c:v>
                </c:pt>
                <c:pt idx="41">
                  <c:v>4692.0</c:v>
                </c:pt>
                <c:pt idx="42">
                  <c:v>4663.0</c:v>
                </c:pt>
                <c:pt idx="43">
                  <c:v>4944.0</c:v>
                </c:pt>
                <c:pt idx="44">
                  <c:v>5068.0</c:v>
                </c:pt>
                <c:pt idx="45">
                  <c:v>5244.0</c:v>
                </c:pt>
                <c:pt idx="46">
                  <c:v>5278.0</c:v>
                </c:pt>
                <c:pt idx="47">
                  <c:v>5497.0</c:v>
                </c:pt>
                <c:pt idx="48">
                  <c:v>5686.0</c:v>
                </c:pt>
                <c:pt idx="49">
                  <c:v>5608.0</c:v>
                </c:pt>
                <c:pt idx="50">
                  <c:v>5572.0</c:v>
                </c:pt>
                <c:pt idx="51">
                  <c:v>5682.0</c:v>
                </c:pt>
                <c:pt idx="52">
                  <c:v>5590.0</c:v>
                </c:pt>
                <c:pt idx="53">
                  <c:v>5590.0</c:v>
                </c:pt>
                <c:pt idx="54">
                  <c:v>5723.0</c:v>
                </c:pt>
                <c:pt idx="55">
                  <c:v>5879.0</c:v>
                </c:pt>
                <c:pt idx="56">
                  <c:v>5956.0</c:v>
                </c:pt>
                <c:pt idx="57">
                  <c:v>5679.0</c:v>
                </c:pt>
                <c:pt idx="58">
                  <c:v>5773.0</c:v>
                </c:pt>
                <c:pt idx="59">
                  <c:v>5917.0</c:v>
                </c:pt>
                <c:pt idx="60">
                  <c:v>6068.0</c:v>
                </c:pt>
                <c:pt idx="61">
                  <c:v>6161.0</c:v>
                </c:pt>
                <c:pt idx="62">
                  <c:v>6393.0</c:v>
                </c:pt>
                <c:pt idx="63">
                  <c:v>6362.0</c:v>
                </c:pt>
                <c:pt idx="64">
                  <c:v>6793.0</c:v>
                </c:pt>
                <c:pt idx="65">
                  <c:v>6876.0</c:v>
                </c:pt>
                <c:pt idx="66">
                  <c:v>6881.0</c:v>
                </c:pt>
                <c:pt idx="67">
                  <c:v>6888.0</c:v>
                </c:pt>
                <c:pt idx="68">
                  <c:v>6099.0</c:v>
                </c:pt>
                <c:pt idx="69">
                  <c:v>5656.0</c:v>
                </c:pt>
                <c:pt idx="70">
                  <c:v>5501.0</c:v>
                </c:pt>
                <c:pt idx="71">
                  <c:v>6015.0</c:v>
                </c:pt>
                <c:pt idx="72">
                  <c:v>6204.0</c:v>
                </c:pt>
                <c:pt idx="73">
                  <c:v>6445.0</c:v>
                </c:pt>
                <c:pt idx="74">
                  <c:v>6770.0</c:v>
                </c:pt>
                <c:pt idx="75">
                  <c:v>6527.0</c:v>
                </c:pt>
                <c:pt idx="76">
                  <c:v>7061.0</c:v>
                </c:pt>
                <c:pt idx="77">
                  <c:v>7150.0</c:v>
                </c:pt>
                <c:pt idx="78">
                  <c:v>7380.0</c:v>
                </c:pt>
                <c:pt idx="79">
                  <c:v>7301.0</c:v>
                </c:pt>
                <c:pt idx="80">
                  <c:v>6900.0</c:v>
                </c:pt>
                <c:pt idx="81">
                  <c:v>6918.0</c:v>
                </c:pt>
                <c:pt idx="82">
                  <c:v>7097.0</c:v>
                </c:pt>
                <c:pt idx="83">
                  <c:v>7546.0</c:v>
                </c:pt>
                <c:pt idx="84">
                  <c:v>7809.0</c:v>
                </c:pt>
                <c:pt idx="85">
                  <c:v>8132.0</c:v>
                </c:pt>
                <c:pt idx="86">
                  <c:v>8384.0</c:v>
                </c:pt>
                <c:pt idx="87">
                  <c:v>8456.0</c:v>
                </c:pt>
                <c:pt idx="88">
                  <c:v>8456.0</c:v>
                </c:pt>
                <c:pt idx="89">
                  <c:v>9264.0</c:v>
                </c:pt>
                <c:pt idx="90">
                  <c:v>10116.0</c:v>
                </c:pt>
                <c:pt idx="91">
                  <c:v>10336.0</c:v>
                </c:pt>
                <c:pt idx="92">
                  <c:v>10485.0</c:v>
                </c:pt>
                <c:pt idx="93">
                  <c:v>10034.0</c:v>
                </c:pt>
                <c:pt idx="94">
                  <c:v>9567.0</c:v>
                </c:pt>
                <c:pt idx="95">
                  <c:v>9152.0</c:v>
                </c:pt>
                <c:pt idx="96">
                  <c:v>8967.0</c:v>
                </c:pt>
                <c:pt idx="97">
                  <c:v>9165.0</c:v>
                </c:pt>
                <c:pt idx="98">
                  <c:v>9457.0</c:v>
                </c:pt>
                <c:pt idx="99">
                  <c:v>9441.0</c:v>
                </c:pt>
                <c:pt idx="100">
                  <c:v>9599.0</c:v>
                </c:pt>
                <c:pt idx="101">
                  <c:v>9507.0</c:v>
                </c:pt>
                <c:pt idx="102">
                  <c:v>9957.0</c:v>
                </c:pt>
                <c:pt idx="103">
                  <c:v>10400.0</c:v>
                </c:pt>
                <c:pt idx="104">
                  <c:v>10779.0</c:v>
                </c:pt>
                <c:pt idx="105">
                  <c:v>10944.0</c:v>
                </c:pt>
                <c:pt idx="106">
                  <c:v>11127.0</c:v>
                </c:pt>
                <c:pt idx="107">
                  <c:v>11132.0</c:v>
                </c:pt>
                <c:pt idx="108">
                  <c:v>11525.0</c:v>
                </c:pt>
                <c:pt idx="109">
                  <c:v>12000.0</c:v>
                </c:pt>
                <c:pt idx="110">
                  <c:v>12385.0</c:v>
                </c:pt>
                <c:pt idx="111">
                  <c:v>12426.0</c:v>
                </c:pt>
                <c:pt idx="112">
                  <c:v>12849.0</c:v>
                </c:pt>
                <c:pt idx="113">
                  <c:v>13513.0</c:v>
                </c:pt>
                <c:pt idx="114">
                  <c:v>13802.0</c:v>
                </c:pt>
                <c:pt idx="115">
                  <c:v>14099.0</c:v>
                </c:pt>
                <c:pt idx="116">
                  <c:v>14440.0</c:v>
                </c:pt>
                <c:pt idx="117">
                  <c:v>14610.0</c:v>
                </c:pt>
                <c:pt idx="118">
                  <c:v>15241.0</c:v>
                </c:pt>
                <c:pt idx="119">
                  <c:v>15715.0</c:v>
                </c:pt>
                <c:pt idx="120">
                  <c:v>15703.0</c:v>
                </c:pt>
                <c:pt idx="121">
                  <c:v>16053.0</c:v>
                </c:pt>
                <c:pt idx="122">
                  <c:v>17116.0</c:v>
                </c:pt>
                <c:pt idx="123">
                  <c:v>16824.0</c:v>
                </c:pt>
                <c:pt idx="124">
                  <c:v>16745.0</c:v>
                </c:pt>
                <c:pt idx="125">
                  <c:v>17398.0</c:v>
                </c:pt>
                <c:pt idx="126">
                  <c:v>18138.0</c:v>
                </c:pt>
                <c:pt idx="127">
                  <c:v>19124.0</c:v>
                </c:pt>
                <c:pt idx="128">
                  <c:v>20129.0</c:v>
                </c:pt>
                <c:pt idx="129">
                  <c:v>20593.0</c:v>
                </c:pt>
                <c:pt idx="130">
                  <c:v>19975.0</c:v>
                </c:pt>
                <c:pt idx="131">
                  <c:v>19865.0</c:v>
                </c:pt>
                <c:pt idx="132">
                  <c:v>20105.0</c:v>
                </c:pt>
                <c:pt idx="133">
                  <c:v>20270.0</c:v>
                </c:pt>
                <c:pt idx="134">
                  <c:v>20712.0</c:v>
                </c:pt>
                <c:pt idx="135">
                  <c:v>21303.0</c:v>
                </c:pt>
                <c:pt idx="136">
                  <c:v>22246.0</c:v>
                </c:pt>
                <c:pt idx="137">
                  <c:v>23075.0</c:v>
                </c:pt>
                <c:pt idx="138">
                  <c:v>23642.0</c:v>
                </c:pt>
                <c:pt idx="139">
                  <c:v>24002.0</c:v>
                </c:pt>
                <c:pt idx="140">
                  <c:v>23696.0</c:v>
                </c:pt>
                <c:pt idx="141">
                  <c:v>23812.0</c:v>
                </c:pt>
                <c:pt idx="142">
                  <c:v>24481.0</c:v>
                </c:pt>
                <c:pt idx="143">
                  <c:v>25353.0</c:v>
                </c:pt>
                <c:pt idx="144">
                  <c:v>26500.0</c:v>
                </c:pt>
                <c:pt idx="145">
                  <c:v>27775.0</c:v>
                </c:pt>
                <c:pt idx="146">
                  <c:v>29840.0</c:v>
                </c:pt>
                <c:pt idx="147">
                  <c:v>30978.0</c:v>
                </c:pt>
                <c:pt idx="148">
                  <c:v>32245.0</c:v>
                </c:pt>
                <c:pt idx="149">
                  <c:v>34390.0</c:v>
                </c:pt>
                <c:pt idx="150">
                  <c:v>35182.0</c:v>
                </c:pt>
                <c:pt idx="151">
                  <c:v>35384.0</c:v>
                </c:pt>
                <c:pt idx="152">
                  <c:v>35354.0</c:v>
                </c:pt>
                <c:pt idx="153">
                  <c:v>36320.0</c:v>
                </c:pt>
                <c:pt idx="154">
                  <c:v>37724.0</c:v>
                </c:pt>
                <c:pt idx="155">
                  <c:v>38251.0</c:v>
                </c:pt>
                <c:pt idx="156">
                  <c:v>38071.0</c:v>
                </c:pt>
                <c:pt idx="157">
                  <c:v>37657.0</c:v>
                </c:pt>
                <c:pt idx="158">
                  <c:v>35730.0</c:v>
                </c:pt>
                <c:pt idx="159">
                  <c:v>35116.0</c:v>
                </c:pt>
                <c:pt idx="160">
                  <c:v>34971.0</c:v>
                </c:pt>
                <c:pt idx="161">
                  <c:v>35784.0</c:v>
                </c:pt>
                <c:pt idx="162">
                  <c:v>37702.0</c:v>
                </c:pt>
                <c:pt idx="163">
                  <c:v>38220.0</c:v>
                </c:pt>
                <c:pt idx="164">
                  <c:v>38749.0</c:v>
                </c:pt>
                <c:pt idx="165">
                  <c:v>39162.0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7-2C5A-4A2F-8C28-714E47CB418A}"/>
            </c:ext>
          </c:extLst>
        </c:ser>
        <c:ser>
          <c:idx val="9"/>
          <c:order val="4"/>
          <c:tx>
            <c:strRef>
              <c:f>'[mpd2018 (3).xlsx]cgdppc'!$K$2</c:f>
              <c:strCache>
                <c:ptCount val="1"/>
                <c:pt idx="0">
                  <c:v>ITA</c:v>
                </c:pt>
              </c:strCache>
            </c:strRef>
          </c:tx>
          <c:spPr>
            <a:ln w="19050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>
                  <a:lumMod val="60000"/>
                </a:schemeClr>
              </a:solidFill>
              <a:ln w="9525">
                <a:solidFill>
                  <a:schemeClr val="accent4">
                    <a:lumMod val="60000"/>
                  </a:schemeClr>
                </a:solidFill>
              </a:ln>
              <a:effectLst/>
            </c:spPr>
          </c:marker>
          <c:xVal>
            <c:numRef>
              <c:f>'[mpd2018 (3).xlsx]cgdppc'!$A$3:$A$168</c:f>
              <c:numCache>
                <c:formatCode>General</c:formatCode>
                <c:ptCount val="166"/>
                <c:pt idx="0">
                  <c:v>1851.0</c:v>
                </c:pt>
                <c:pt idx="1">
                  <c:v>1852.0</c:v>
                </c:pt>
                <c:pt idx="2">
                  <c:v>1853.0</c:v>
                </c:pt>
                <c:pt idx="3">
                  <c:v>1854.0</c:v>
                </c:pt>
                <c:pt idx="4">
                  <c:v>1855.0</c:v>
                </c:pt>
                <c:pt idx="5">
                  <c:v>1856.0</c:v>
                </c:pt>
                <c:pt idx="6">
                  <c:v>1857.0</c:v>
                </c:pt>
                <c:pt idx="7">
                  <c:v>1858.0</c:v>
                </c:pt>
                <c:pt idx="8">
                  <c:v>1859.0</c:v>
                </c:pt>
                <c:pt idx="9">
                  <c:v>1860.0</c:v>
                </c:pt>
                <c:pt idx="10">
                  <c:v>1861.0</c:v>
                </c:pt>
                <c:pt idx="11">
                  <c:v>1862.0</c:v>
                </c:pt>
                <c:pt idx="12">
                  <c:v>1863.0</c:v>
                </c:pt>
                <c:pt idx="13">
                  <c:v>1864.0</c:v>
                </c:pt>
                <c:pt idx="14">
                  <c:v>1865.0</c:v>
                </c:pt>
                <c:pt idx="15">
                  <c:v>1866.0</c:v>
                </c:pt>
                <c:pt idx="16">
                  <c:v>1867.0</c:v>
                </c:pt>
                <c:pt idx="17">
                  <c:v>1868.0</c:v>
                </c:pt>
                <c:pt idx="18">
                  <c:v>1869.0</c:v>
                </c:pt>
                <c:pt idx="19">
                  <c:v>1870.0</c:v>
                </c:pt>
                <c:pt idx="20">
                  <c:v>1871.0</c:v>
                </c:pt>
                <c:pt idx="21">
                  <c:v>1872.0</c:v>
                </c:pt>
                <c:pt idx="22">
                  <c:v>1873.0</c:v>
                </c:pt>
                <c:pt idx="23">
                  <c:v>1874.0</c:v>
                </c:pt>
                <c:pt idx="24">
                  <c:v>1875.0</c:v>
                </c:pt>
                <c:pt idx="25">
                  <c:v>1876.0</c:v>
                </c:pt>
                <c:pt idx="26">
                  <c:v>1877.0</c:v>
                </c:pt>
                <c:pt idx="27">
                  <c:v>1878.0</c:v>
                </c:pt>
                <c:pt idx="28">
                  <c:v>1879.0</c:v>
                </c:pt>
                <c:pt idx="29">
                  <c:v>1880.0</c:v>
                </c:pt>
                <c:pt idx="30">
                  <c:v>1881.0</c:v>
                </c:pt>
                <c:pt idx="31">
                  <c:v>1882.0</c:v>
                </c:pt>
                <c:pt idx="32">
                  <c:v>1883.0</c:v>
                </c:pt>
                <c:pt idx="33">
                  <c:v>1884.0</c:v>
                </c:pt>
                <c:pt idx="34">
                  <c:v>1885.0</c:v>
                </c:pt>
                <c:pt idx="35">
                  <c:v>1886.0</c:v>
                </c:pt>
                <c:pt idx="36">
                  <c:v>1887.0</c:v>
                </c:pt>
                <c:pt idx="37">
                  <c:v>1888.0</c:v>
                </c:pt>
                <c:pt idx="38">
                  <c:v>1889.0</c:v>
                </c:pt>
                <c:pt idx="39">
                  <c:v>1890.0</c:v>
                </c:pt>
                <c:pt idx="40">
                  <c:v>1891.0</c:v>
                </c:pt>
                <c:pt idx="41">
                  <c:v>1892.0</c:v>
                </c:pt>
                <c:pt idx="42">
                  <c:v>1893.0</c:v>
                </c:pt>
                <c:pt idx="43">
                  <c:v>1894.0</c:v>
                </c:pt>
                <c:pt idx="44">
                  <c:v>1895.0</c:v>
                </c:pt>
                <c:pt idx="45">
                  <c:v>1896.0</c:v>
                </c:pt>
                <c:pt idx="46">
                  <c:v>1897.0</c:v>
                </c:pt>
                <c:pt idx="47">
                  <c:v>1898.0</c:v>
                </c:pt>
                <c:pt idx="48">
                  <c:v>1899.0</c:v>
                </c:pt>
                <c:pt idx="49">
                  <c:v>1900.0</c:v>
                </c:pt>
                <c:pt idx="50">
                  <c:v>1901.0</c:v>
                </c:pt>
                <c:pt idx="51">
                  <c:v>1902.0</c:v>
                </c:pt>
                <c:pt idx="52">
                  <c:v>1903.0</c:v>
                </c:pt>
                <c:pt idx="53">
                  <c:v>1904.0</c:v>
                </c:pt>
                <c:pt idx="54">
                  <c:v>1905.0</c:v>
                </c:pt>
                <c:pt idx="55">
                  <c:v>1906.0</c:v>
                </c:pt>
                <c:pt idx="56">
                  <c:v>1907.0</c:v>
                </c:pt>
                <c:pt idx="57">
                  <c:v>1908.0</c:v>
                </c:pt>
                <c:pt idx="58">
                  <c:v>1909.0</c:v>
                </c:pt>
                <c:pt idx="59">
                  <c:v>1910.0</c:v>
                </c:pt>
                <c:pt idx="60">
                  <c:v>1911.0</c:v>
                </c:pt>
                <c:pt idx="61">
                  <c:v>1912.0</c:v>
                </c:pt>
                <c:pt idx="62">
                  <c:v>1913.0</c:v>
                </c:pt>
                <c:pt idx="63">
                  <c:v>1914.0</c:v>
                </c:pt>
                <c:pt idx="64">
                  <c:v>1915.0</c:v>
                </c:pt>
                <c:pt idx="65">
                  <c:v>1916.0</c:v>
                </c:pt>
                <c:pt idx="66">
                  <c:v>1917.0</c:v>
                </c:pt>
                <c:pt idx="67">
                  <c:v>1918.0</c:v>
                </c:pt>
                <c:pt idx="68">
                  <c:v>1919.0</c:v>
                </c:pt>
                <c:pt idx="69">
                  <c:v>1920.0</c:v>
                </c:pt>
                <c:pt idx="70">
                  <c:v>1921.0</c:v>
                </c:pt>
                <c:pt idx="71">
                  <c:v>1922.0</c:v>
                </c:pt>
                <c:pt idx="72">
                  <c:v>1923.0</c:v>
                </c:pt>
                <c:pt idx="73">
                  <c:v>1924.0</c:v>
                </c:pt>
                <c:pt idx="74">
                  <c:v>1925.0</c:v>
                </c:pt>
                <c:pt idx="75">
                  <c:v>1926.0</c:v>
                </c:pt>
                <c:pt idx="76">
                  <c:v>1927.0</c:v>
                </c:pt>
                <c:pt idx="77">
                  <c:v>1928.0</c:v>
                </c:pt>
                <c:pt idx="78">
                  <c:v>1929.0</c:v>
                </c:pt>
                <c:pt idx="79">
                  <c:v>1930.0</c:v>
                </c:pt>
                <c:pt idx="80">
                  <c:v>1931.0</c:v>
                </c:pt>
                <c:pt idx="81">
                  <c:v>1932.0</c:v>
                </c:pt>
                <c:pt idx="82">
                  <c:v>1933.0</c:v>
                </c:pt>
                <c:pt idx="83">
                  <c:v>1934.0</c:v>
                </c:pt>
                <c:pt idx="84">
                  <c:v>1935.0</c:v>
                </c:pt>
                <c:pt idx="85">
                  <c:v>1936.0</c:v>
                </c:pt>
                <c:pt idx="86">
                  <c:v>1937.0</c:v>
                </c:pt>
                <c:pt idx="87">
                  <c:v>1938.0</c:v>
                </c:pt>
                <c:pt idx="88">
                  <c:v>1939.0</c:v>
                </c:pt>
                <c:pt idx="89">
                  <c:v>1940.0</c:v>
                </c:pt>
                <c:pt idx="90">
                  <c:v>1941.0</c:v>
                </c:pt>
                <c:pt idx="91">
                  <c:v>1942.0</c:v>
                </c:pt>
                <c:pt idx="92">
                  <c:v>1943.0</c:v>
                </c:pt>
                <c:pt idx="93">
                  <c:v>1944.0</c:v>
                </c:pt>
                <c:pt idx="94">
                  <c:v>1945.0</c:v>
                </c:pt>
                <c:pt idx="95">
                  <c:v>1946.0</c:v>
                </c:pt>
                <c:pt idx="96">
                  <c:v>1947.0</c:v>
                </c:pt>
                <c:pt idx="97">
                  <c:v>1948.0</c:v>
                </c:pt>
                <c:pt idx="98">
                  <c:v>1949.0</c:v>
                </c:pt>
                <c:pt idx="99">
                  <c:v>1950.0</c:v>
                </c:pt>
                <c:pt idx="100">
                  <c:v>1951.0</c:v>
                </c:pt>
                <c:pt idx="101">
                  <c:v>1952.0</c:v>
                </c:pt>
                <c:pt idx="102">
                  <c:v>1953.0</c:v>
                </c:pt>
                <c:pt idx="103">
                  <c:v>1954.0</c:v>
                </c:pt>
                <c:pt idx="104">
                  <c:v>1955.0</c:v>
                </c:pt>
                <c:pt idx="105">
                  <c:v>1956.0</c:v>
                </c:pt>
                <c:pt idx="106">
                  <c:v>1957.0</c:v>
                </c:pt>
                <c:pt idx="107">
                  <c:v>1958.0</c:v>
                </c:pt>
                <c:pt idx="108">
                  <c:v>1959.0</c:v>
                </c:pt>
                <c:pt idx="109">
                  <c:v>1960.0</c:v>
                </c:pt>
                <c:pt idx="110">
                  <c:v>1961.0</c:v>
                </c:pt>
                <c:pt idx="111">
                  <c:v>1962.0</c:v>
                </c:pt>
                <c:pt idx="112">
                  <c:v>1963.0</c:v>
                </c:pt>
                <c:pt idx="113">
                  <c:v>1964.0</c:v>
                </c:pt>
                <c:pt idx="114">
                  <c:v>1965.0</c:v>
                </c:pt>
                <c:pt idx="115">
                  <c:v>1966.0</c:v>
                </c:pt>
                <c:pt idx="116">
                  <c:v>1967.0</c:v>
                </c:pt>
                <c:pt idx="117">
                  <c:v>1968.0</c:v>
                </c:pt>
                <c:pt idx="118">
                  <c:v>1969.0</c:v>
                </c:pt>
                <c:pt idx="119">
                  <c:v>1970.0</c:v>
                </c:pt>
                <c:pt idx="120">
                  <c:v>1971.0</c:v>
                </c:pt>
                <c:pt idx="121">
                  <c:v>1972.0</c:v>
                </c:pt>
                <c:pt idx="122">
                  <c:v>1973.0</c:v>
                </c:pt>
                <c:pt idx="123">
                  <c:v>1974.0</c:v>
                </c:pt>
                <c:pt idx="124">
                  <c:v>1975.0</c:v>
                </c:pt>
                <c:pt idx="125">
                  <c:v>1976.0</c:v>
                </c:pt>
                <c:pt idx="126">
                  <c:v>1977.0</c:v>
                </c:pt>
                <c:pt idx="127">
                  <c:v>1978.0</c:v>
                </c:pt>
                <c:pt idx="128">
                  <c:v>1979.0</c:v>
                </c:pt>
                <c:pt idx="129">
                  <c:v>1980.0</c:v>
                </c:pt>
                <c:pt idx="130">
                  <c:v>1981.0</c:v>
                </c:pt>
                <c:pt idx="131">
                  <c:v>1982.0</c:v>
                </c:pt>
                <c:pt idx="132">
                  <c:v>1983.0</c:v>
                </c:pt>
                <c:pt idx="133">
                  <c:v>1984.0</c:v>
                </c:pt>
                <c:pt idx="134">
                  <c:v>1985.0</c:v>
                </c:pt>
                <c:pt idx="135">
                  <c:v>1986.0</c:v>
                </c:pt>
                <c:pt idx="136">
                  <c:v>1987.0</c:v>
                </c:pt>
                <c:pt idx="137">
                  <c:v>1988.0</c:v>
                </c:pt>
                <c:pt idx="138">
                  <c:v>1989.0</c:v>
                </c:pt>
                <c:pt idx="139">
                  <c:v>1990.0</c:v>
                </c:pt>
                <c:pt idx="140">
                  <c:v>1991.0</c:v>
                </c:pt>
                <c:pt idx="141">
                  <c:v>1992.0</c:v>
                </c:pt>
                <c:pt idx="142">
                  <c:v>1993.0</c:v>
                </c:pt>
                <c:pt idx="143">
                  <c:v>1994.0</c:v>
                </c:pt>
                <c:pt idx="144">
                  <c:v>1995.0</c:v>
                </c:pt>
                <c:pt idx="145">
                  <c:v>1996.0</c:v>
                </c:pt>
                <c:pt idx="146">
                  <c:v>1997.0</c:v>
                </c:pt>
                <c:pt idx="147">
                  <c:v>1998.0</c:v>
                </c:pt>
                <c:pt idx="148">
                  <c:v>1999.0</c:v>
                </c:pt>
                <c:pt idx="149">
                  <c:v>2000.0</c:v>
                </c:pt>
                <c:pt idx="150">
                  <c:v>2001.0</c:v>
                </c:pt>
                <c:pt idx="151">
                  <c:v>2002.0</c:v>
                </c:pt>
                <c:pt idx="152">
                  <c:v>2003.0</c:v>
                </c:pt>
                <c:pt idx="153">
                  <c:v>2004.0</c:v>
                </c:pt>
                <c:pt idx="154">
                  <c:v>2005.0</c:v>
                </c:pt>
                <c:pt idx="155">
                  <c:v>2006.0</c:v>
                </c:pt>
                <c:pt idx="156">
                  <c:v>2007.0</c:v>
                </c:pt>
                <c:pt idx="157">
                  <c:v>2008.0</c:v>
                </c:pt>
                <c:pt idx="158">
                  <c:v>2009.0</c:v>
                </c:pt>
                <c:pt idx="159">
                  <c:v>2010.0</c:v>
                </c:pt>
                <c:pt idx="160">
                  <c:v>2011.0</c:v>
                </c:pt>
                <c:pt idx="161">
                  <c:v>2012.0</c:v>
                </c:pt>
                <c:pt idx="162">
                  <c:v>2013.0</c:v>
                </c:pt>
                <c:pt idx="163">
                  <c:v>2014.0</c:v>
                </c:pt>
                <c:pt idx="164">
                  <c:v>2015.0</c:v>
                </c:pt>
                <c:pt idx="165">
                  <c:v>2016.0</c:v>
                </c:pt>
              </c:numCache>
            </c:numRef>
          </c:xVal>
          <c:yVal>
            <c:numRef>
              <c:f>'[mpd2018 (3).xlsx]cgdppc'!$K$3:$K$168</c:f>
              <c:numCache>
                <c:formatCode>General</c:formatCode>
                <c:ptCount val="166"/>
                <c:pt idx="0">
                  <c:v>1443.0</c:v>
                </c:pt>
                <c:pt idx="1">
                  <c:v>1422.0</c:v>
                </c:pt>
                <c:pt idx="2">
                  <c:v>1392.0</c:v>
                </c:pt>
                <c:pt idx="3">
                  <c:v>1299.0</c:v>
                </c:pt>
                <c:pt idx="4">
                  <c:v>1312.0</c:v>
                </c:pt>
                <c:pt idx="5">
                  <c:v>1316.0</c:v>
                </c:pt>
                <c:pt idx="6">
                  <c:v>1422.0</c:v>
                </c:pt>
                <c:pt idx="7">
                  <c:v>1477.0</c:v>
                </c:pt>
                <c:pt idx="8">
                  <c:v>1430.0</c:v>
                </c:pt>
                <c:pt idx="9">
                  <c:v>1422.0</c:v>
                </c:pt>
                <c:pt idx="10">
                  <c:v>1414.0</c:v>
                </c:pt>
                <c:pt idx="11">
                  <c:v>1432.0</c:v>
                </c:pt>
                <c:pt idx="12">
                  <c:v>1466.0</c:v>
                </c:pt>
                <c:pt idx="13">
                  <c:v>1468.0</c:v>
                </c:pt>
                <c:pt idx="14">
                  <c:v>1557.0</c:v>
                </c:pt>
                <c:pt idx="15">
                  <c:v>1554.0</c:v>
                </c:pt>
                <c:pt idx="16">
                  <c:v>1419.0</c:v>
                </c:pt>
                <c:pt idx="17">
                  <c:v>1448.0</c:v>
                </c:pt>
                <c:pt idx="18">
                  <c:v>1467.0</c:v>
                </c:pt>
                <c:pt idx="19">
                  <c:v>1503.0</c:v>
                </c:pt>
                <c:pt idx="20">
                  <c:v>1469.0</c:v>
                </c:pt>
                <c:pt idx="21">
                  <c:v>1437.0</c:v>
                </c:pt>
                <c:pt idx="22">
                  <c:v>1439.0</c:v>
                </c:pt>
                <c:pt idx="23">
                  <c:v>1523.0</c:v>
                </c:pt>
                <c:pt idx="24">
                  <c:v>1541.0</c:v>
                </c:pt>
                <c:pt idx="25">
                  <c:v>1513.0</c:v>
                </c:pt>
                <c:pt idx="26">
                  <c:v>1533.0</c:v>
                </c:pt>
                <c:pt idx="27">
                  <c:v>1581.0</c:v>
                </c:pt>
                <c:pt idx="28">
                  <c:v>1596.0</c:v>
                </c:pt>
                <c:pt idx="29">
                  <c:v>1631.0</c:v>
                </c:pt>
                <c:pt idx="30">
                  <c:v>1691.0</c:v>
                </c:pt>
                <c:pt idx="31">
                  <c:v>1722.0</c:v>
                </c:pt>
                <c:pt idx="32">
                  <c:v>1749.0</c:v>
                </c:pt>
                <c:pt idx="33">
                  <c:v>1733.0</c:v>
                </c:pt>
                <c:pt idx="34">
                  <c:v>1769.0</c:v>
                </c:pt>
                <c:pt idx="35">
                  <c:v>1819.0</c:v>
                </c:pt>
                <c:pt idx="36">
                  <c:v>1876.0</c:v>
                </c:pt>
                <c:pt idx="37">
                  <c:v>1878.0</c:v>
                </c:pt>
                <c:pt idx="38">
                  <c:v>1832.0</c:v>
                </c:pt>
                <c:pt idx="39">
                  <c:v>1844.0</c:v>
                </c:pt>
                <c:pt idx="40">
                  <c:v>1879.0</c:v>
                </c:pt>
                <c:pt idx="41">
                  <c:v>1893.0</c:v>
                </c:pt>
                <c:pt idx="42">
                  <c:v>1934.0</c:v>
                </c:pt>
                <c:pt idx="43">
                  <c:v>1956.0</c:v>
                </c:pt>
                <c:pt idx="44">
                  <c:v>1983.0</c:v>
                </c:pt>
                <c:pt idx="45">
                  <c:v>2024.0</c:v>
                </c:pt>
                <c:pt idx="46">
                  <c:v>2039.0</c:v>
                </c:pt>
                <c:pt idx="47">
                  <c:v>2042.0</c:v>
                </c:pt>
                <c:pt idx="48">
                  <c:v>2077.0</c:v>
                </c:pt>
                <c:pt idx="49">
                  <c:v>2144.0</c:v>
                </c:pt>
                <c:pt idx="50">
                  <c:v>2191.0</c:v>
                </c:pt>
                <c:pt idx="51">
                  <c:v>2238.0</c:v>
                </c:pt>
                <c:pt idx="52">
                  <c:v>2271.0</c:v>
                </c:pt>
                <c:pt idx="53">
                  <c:v>2324.0</c:v>
                </c:pt>
                <c:pt idx="54">
                  <c:v>2384.0</c:v>
                </c:pt>
                <c:pt idx="55">
                  <c:v>2478.0</c:v>
                </c:pt>
                <c:pt idx="56">
                  <c:v>2536.0</c:v>
                </c:pt>
                <c:pt idx="57">
                  <c:v>2604.0</c:v>
                </c:pt>
                <c:pt idx="58">
                  <c:v>2638.0</c:v>
                </c:pt>
                <c:pt idx="59">
                  <c:v>2655.0</c:v>
                </c:pt>
                <c:pt idx="60">
                  <c:v>2657.0</c:v>
                </c:pt>
                <c:pt idx="61">
                  <c:v>2632.0</c:v>
                </c:pt>
                <c:pt idx="62">
                  <c:v>2728.0</c:v>
                </c:pt>
                <c:pt idx="63">
                  <c:v>2552.0</c:v>
                </c:pt>
                <c:pt idx="64">
                  <c:v>2399.0</c:v>
                </c:pt>
                <c:pt idx="65">
                  <c:v>2569.0</c:v>
                </c:pt>
                <c:pt idx="66">
                  <c:v>2549.0</c:v>
                </c:pt>
                <c:pt idx="67">
                  <c:v>2458.0</c:v>
                </c:pt>
                <c:pt idx="68">
                  <c:v>2333.0</c:v>
                </c:pt>
                <c:pt idx="69">
                  <c:v>2363.0</c:v>
                </c:pt>
                <c:pt idx="70">
                  <c:v>2257.0</c:v>
                </c:pt>
                <c:pt idx="71">
                  <c:v>2394.0</c:v>
                </c:pt>
                <c:pt idx="72">
                  <c:v>2560.0</c:v>
                </c:pt>
                <c:pt idx="73">
                  <c:v>2575.0</c:v>
                </c:pt>
                <c:pt idx="74">
                  <c:v>2696.0</c:v>
                </c:pt>
                <c:pt idx="75">
                  <c:v>2662.0</c:v>
                </c:pt>
                <c:pt idx="76">
                  <c:v>2559.0</c:v>
                </c:pt>
                <c:pt idx="77">
                  <c:v>2664.0</c:v>
                </c:pt>
                <c:pt idx="78">
                  <c:v>2741.0</c:v>
                </c:pt>
                <c:pt idx="79">
                  <c:v>2619.0</c:v>
                </c:pt>
                <c:pt idx="80">
                  <c:v>2589.0</c:v>
                </c:pt>
                <c:pt idx="81">
                  <c:v>2647.0</c:v>
                </c:pt>
                <c:pt idx="82">
                  <c:v>2619.0</c:v>
                </c:pt>
                <c:pt idx="83">
                  <c:v>2613.0</c:v>
                </c:pt>
                <c:pt idx="84">
                  <c:v>2755.0</c:v>
                </c:pt>
                <c:pt idx="85">
                  <c:v>2658.0</c:v>
                </c:pt>
                <c:pt idx="86">
                  <c:v>2925.0</c:v>
                </c:pt>
                <c:pt idx="87">
                  <c:v>3010.0</c:v>
                </c:pt>
                <c:pt idx="88">
                  <c:v>3196.0</c:v>
                </c:pt>
                <c:pt idx="89">
                  <c:v>3131.0</c:v>
                </c:pt>
                <c:pt idx="90">
                  <c:v>3074.0</c:v>
                </c:pt>
                <c:pt idx="91">
                  <c:v>2907.0</c:v>
                </c:pt>
                <c:pt idx="92">
                  <c:v>2471.0</c:v>
                </c:pt>
                <c:pt idx="93">
                  <c:v>2004.0</c:v>
                </c:pt>
                <c:pt idx="94">
                  <c:v>1807.0</c:v>
                </c:pt>
                <c:pt idx="95">
                  <c:v>2447.0</c:v>
                </c:pt>
                <c:pt idx="96">
                  <c:v>2915.0</c:v>
                </c:pt>
                <c:pt idx="97">
                  <c:v>3143.0</c:v>
                </c:pt>
                <c:pt idx="98">
                  <c:v>3413.0</c:v>
                </c:pt>
                <c:pt idx="99">
                  <c:v>3698.0</c:v>
                </c:pt>
                <c:pt idx="100">
                  <c:v>3983.0</c:v>
                </c:pt>
                <c:pt idx="101">
                  <c:v>4297.0</c:v>
                </c:pt>
                <c:pt idx="102">
                  <c:v>4698.0</c:v>
                </c:pt>
                <c:pt idx="103">
                  <c:v>4954.0</c:v>
                </c:pt>
                <c:pt idx="104">
                  <c:v>5310.0</c:v>
                </c:pt>
                <c:pt idx="105">
                  <c:v>5556.0</c:v>
                </c:pt>
                <c:pt idx="106">
                  <c:v>5927.0</c:v>
                </c:pt>
                <c:pt idx="107">
                  <c:v>6301.0</c:v>
                </c:pt>
                <c:pt idx="108">
                  <c:v>6722.0</c:v>
                </c:pt>
                <c:pt idx="109">
                  <c:v>7067.0</c:v>
                </c:pt>
                <c:pt idx="110">
                  <c:v>7688.0</c:v>
                </c:pt>
                <c:pt idx="111">
                  <c:v>8349.0</c:v>
                </c:pt>
                <c:pt idx="112">
                  <c:v>8890.0</c:v>
                </c:pt>
                <c:pt idx="113">
                  <c:v>9170.0</c:v>
                </c:pt>
                <c:pt idx="114">
                  <c:v>9320.0</c:v>
                </c:pt>
                <c:pt idx="115">
                  <c:v>9834.0</c:v>
                </c:pt>
                <c:pt idx="116">
                  <c:v>10632.0</c:v>
                </c:pt>
                <c:pt idx="117">
                  <c:v>11579.0</c:v>
                </c:pt>
                <c:pt idx="118">
                  <c:v>12317.0</c:v>
                </c:pt>
                <c:pt idx="119">
                  <c:v>12644.0</c:v>
                </c:pt>
                <c:pt idx="120">
                  <c:v>12908.0</c:v>
                </c:pt>
                <c:pt idx="121">
                  <c:v>13374.0</c:v>
                </c:pt>
                <c:pt idx="122">
                  <c:v>14271.0</c:v>
                </c:pt>
                <c:pt idx="123">
                  <c:v>14933.0</c:v>
                </c:pt>
                <c:pt idx="124">
                  <c:v>14703.0</c:v>
                </c:pt>
                <c:pt idx="125">
                  <c:v>15984.0</c:v>
                </c:pt>
                <c:pt idx="126">
                  <c:v>16766.0</c:v>
                </c:pt>
                <c:pt idx="127">
                  <c:v>17714.0</c:v>
                </c:pt>
                <c:pt idx="128">
                  <c:v>19211.0</c:v>
                </c:pt>
                <c:pt idx="129">
                  <c:v>20460.0</c:v>
                </c:pt>
                <c:pt idx="130">
                  <c:v>20005.0</c:v>
                </c:pt>
                <c:pt idx="131">
                  <c:v>19793.0</c:v>
                </c:pt>
                <c:pt idx="132">
                  <c:v>19548.0</c:v>
                </c:pt>
                <c:pt idx="133">
                  <c:v>19581.0</c:v>
                </c:pt>
                <c:pt idx="134">
                  <c:v>19859.0</c:v>
                </c:pt>
                <c:pt idx="135">
                  <c:v>21184.0</c:v>
                </c:pt>
                <c:pt idx="136">
                  <c:v>22165.0</c:v>
                </c:pt>
                <c:pt idx="137">
                  <c:v>23116.0</c:v>
                </c:pt>
                <c:pt idx="138">
                  <c:v>23979.0</c:v>
                </c:pt>
                <c:pt idx="139">
                  <c:v>25001.0</c:v>
                </c:pt>
                <c:pt idx="140">
                  <c:v>25966.0</c:v>
                </c:pt>
                <c:pt idx="141">
                  <c:v>26328.0</c:v>
                </c:pt>
                <c:pt idx="142">
                  <c:v>26298.0</c:v>
                </c:pt>
                <c:pt idx="143">
                  <c:v>27128.0</c:v>
                </c:pt>
                <c:pt idx="144">
                  <c:v>28125.0</c:v>
                </c:pt>
                <c:pt idx="145">
                  <c:v>28395.0</c:v>
                </c:pt>
                <c:pt idx="146">
                  <c:v>29537.0</c:v>
                </c:pt>
                <c:pt idx="147">
                  <c:v>31188.0</c:v>
                </c:pt>
                <c:pt idx="148">
                  <c:v>31992.0</c:v>
                </c:pt>
                <c:pt idx="149">
                  <c:v>33185.0</c:v>
                </c:pt>
                <c:pt idx="150">
                  <c:v>34002.0</c:v>
                </c:pt>
                <c:pt idx="151">
                  <c:v>32909.0</c:v>
                </c:pt>
                <c:pt idx="152">
                  <c:v>32463.0</c:v>
                </c:pt>
                <c:pt idx="153">
                  <c:v>32380.0</c:v>
                </c:pt>
                <c:pt idx="154">
                  <c:v>32926.0</c:v>
                </c:pt>
                <c:pt idx="155">
                  <c:v>34003.0</c:v>
                </c:pt>
                <c:pt idx="156">
                  <c:v>35759.0</c:v>
                </c:pt>
                <c:pt idx="157">
                  <c:v>35938.0</c:v>
                </c:pt>
                <c:pt idx="158">
                  <c:v>34766.0</c:v>
                </c:pt>
                <c:pt idx="159">
                  <c:v>34544.0</c:v>
                </c:pt>
                <c:pt idx="160">
                  <c:v>35151.0</c:v>
                </c:pt>
                <c:pt idx="161">
                  <c:v>35142.0</c:v>
                </c:pt>
                <c:pt idx="162">
                  <c:v>34482.0</c:v>
                </c:pt>
                <c:pt idx="163">
                  <c:v>34371.0</c:v>
                </c:pt>
                <c:pt idx="164">
                  <c:v>34673.0</c:v>
                </c:pt>
                <c:pt idx="165">
                  <c:v>34989.0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9-2C5A-4A2F-8C28-714E47CB418A}"/>
            </c:ext>
          </c:extLst>
        </c:ser>
        <c:ser>
          <c:idx val="11"/>
          <c:order val="5"/>
          <c:tx>
            <c:strRef>
              <c:f>'[mpd2018 (3).xlsx]cgdppc'!$M$2</c:f>
              <c:strCache>
                <c:ptCount val="1"/>
                <c:pt idx="0">
                  <c:v>PRT</c:v>
                </c:pt>
              </c:strCache>
            </c:strRef>
          </c:tx>
          <c:spPr>
            <a:ln w="19050" cap="rnd">
              <a:solidFill>
                <a:schemeClr val="accent6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60000"/>
                </a:schemeClr>
              </a:solidFill>
              <a:ln w="9525">
                <a:solidFill>
                  <a:schemeClr val="accent6">
                    <a:lumMod val="60000"/>
                  </a:schemeClr>
                </a:solidFill>
              </a:ln>
              <a:effectLst/>
            </c:spPr>
          </c:marker>
          <c:xVal>
            <c:numRef>
              <c:f>'[mpd2018 (3).xlsx]cgdppc'!$A$3:$A$168</c:f>
              <c:numCache>
                <c:formatCode>General</c:formatCode>
                <c:ptCount val="166"/>
                <c:pt idx="0">
                  <c:v>1851.0</c:v>
                </c:pt>
                <c:pt idx="1">
                  <c:v>1852.0</c:v>
                </c:pt>
                <c:pt idx="2">
                  <c:v>1853.0</c:v>
                </c:pt>
                <c:pt idx="3">
                  <c:v>1854.0</c:v>
                </c:pt>
                <c:pt idx="4">
                  <c:v>1855.0</c:v>
                </c:pt>
                <c:pt idx="5">
                  <c:v>1856.0</c:v>
                </c:pt>
                <c:pt idx="6">
                  <c:v>1857.0</c:v>
                </c:pt>
                <c:pt idx="7">
                  <c:v>1858.0</c:v>
                </c:pt>
                <c:pt idx="8">
                  <c:v>1859.0</c:v>
                </c:pt>
                <c:pt idx="9">
                  <c:v>1860.0</c:v>
                </c:pt>
                <c:pt idx="10">
                  <c:v>1861.0</c:v>
                </c:pt>
                <c:pt idx="11">
                  <c:v>1862.0</c:v>
                </c:pt>
                <c:pt idx="12">
                  <c:v>1863.0</c:v>
                </c:pt>
                <c:pt idx="13">
                  <c:v>1864.0</c:v>
                </c:pt>
                <c:pt idx="14">
                  <c:v>1865.0</c:v>
                </c:pt>
                <c:pt idx="15">
                  <c:v>1866.0</c:v>
                </c:pt>
                <c:pt idx="16">
                  <c:v>1867.0</c:v>
                </c:pt>
                <c:pt idx="17">
                  <c:v>1868.0</c:v>
                </c:pt>
                <c:pt idx="18">
                  <c:v>1869.0</c:v>
                </c:pt>
                <c:pt idx="19">
                  <c:v>1870.0</c:v>
                </c:pt>
                <c:pt idx="20">
                  <c:v>1871.0</c:v>
                </c:pt>
                <c:pt idx="21">
                  <c:v>1872.0</c:v>
                </c:pt>
                <c:pt idx="22">
                  <c:v>1873.0</c:v>
                </c:pt>
                <c:pt idx="23">
                  <c:v>1874.0</c:v>
                </c:pt>
                <c:pt idx="24">
                  <c:v>1875.0</c:v>
                </c:pt>
                <c:pt idx="25">
                  <c:v>1876.0</c:v>
                </c:pt>
                <c:pt idx="26">
                  <c:v>1877.0</c:v>
                </c:pt>
                <c:pt idx="27">
                  <c:v>1878.0</c:v>
                </c:pt>
                <c:pt idx="28">
                  <c:v>1879.0</c:v>
                </c:pt>
                <c:pt idx="29">
                  <c:v>1880.0</c:v>
                </c:pt>
                <c:pt idx="30">
                  <c:v>1881.0</c:v>
                </c:pt>
                <c:pt idx="31">
                  <c:v>1882.0</c:v>
                </c:pt>
                <c:pt idx="32">
                  <c:v>1883.0</c:v>
                </c:pt>
                <c:pt idx="33">
                  <c:v>1884.0</c:v>
                </c:pt>
                <c:pt idx="34">
                  <c:v>1885.0</c:v>
                </c:pt>
                <c:pt idx="35">
                  <c:v>1886.0</c:v>
                </c:pt>
                <c:pt idx="36">
                  <c:v>1887.0</c:v>
                </c:pt>
                <c:pt idx="37">
                  <c:v>1888.0</c:v>
                </c:pt>
                <c:pt idx="38">
                  <c:v>1889.0</c:v>
                </c:pt>
                <c:pt idx="39">
                  <c:v>1890.0</c:v>
                </c:pt>
                <c:pt idx="40">
                  <c:v>1891.0</c:v>
                </c:pt>
                <c:pt idx="41">
                  <c:v>1892.0</c:v>
                </c:pt>
                <c:pt idx="42">
                  <c:v>1893.0</c:v>
                </c:pt>
                <c:pt idx="43">
                  <c:v>1894.0</c:v>
                </c:pt>
                <c:pt idx="44">
                  <c:v>1895.0</c:v>
                </c:pt>
                <c:pt idx="45">
                  <c:v>1896.0</c:v>
                </c:pt>
                <c:pt idx="46">
                  <c:v>1897.0</c:v>
                </c:pt>
                <c:pt idx="47">
                  <c:v>1898.0</c:v>
                </c:pt>
                <c:pt idx="48">
                  <c:v>1899.0</c:v>
                </c:pt>
                <c:pt idx="49">
                  <c:v>1900.0</c:v>
                </c:pt>
                <c:pt idx="50">
                  <c:v>1901.0</c:v>
                </c:pt>
                <c:pt idx="51">
                  <c:v>1902.0</c:v>
                </c:pt>
                <c:pt idx="52">
                  <c:v>1903.0</c:v>
                </c:pt>
                <c:pt idx="53">
                  <c:v>1904.0</c:v>
                </c:pt>
                <c:pt idx="54">
                  <c:v>1905.0</c:v>
                </c:pt>
                <c:pt idx="55">
                  <c:v>1906.0</c:v>
                </c:pt>
                <c:pt idx="56">
                  <c:v>1907.0</c:v>
                </c:pt>
                <c:pt idx="57">
                  <c:v>1908.0</c:v>
                </c:pt>
                <c:pt idx="58">
                  <c:v>1909.0</c:v>
                </c:pt>
                <c:pt idx="59">
                  <c:v>1910.0</c:v>
                </c:pt>
                <c:pt idx="60">
                  <c:v>1911.0</c:v>
                </c:pt>
                <c:pt idx="61">
                  <c:v>1912.0</c:v>
                </c:pt>
                <c:pt idx="62">
                  <c:v>1913.0</c:v>
                </c:pt>
                <c:pt idx="63">
                  <c:v>1914.0</c:v>
                </c:pt>
                <c:pt idx="64">
                  <c:v>1915.0</c:v>
                </c:pt>
                <c:pt idx="65">
                  <c:v>1916.0</c:v>
                </c:pt>
                <c:pt idx="66">
                  <c:v>1917.0</c:v>
                </c:pt>
                <c:pt idx="67">
                  <c:v>1918.0</c:v>
                </c:pt>
                <c:pt idx="68">
                  <c:v>1919.0</c:v>
                </c:pt>
                <c:pt idx="69">
                  <c:v>1920.0</c:v>
                </c:pt>
                <c:pt idx="70">
                  <c:v>1921.0</c:v>
                </c:pt>
                <c:pt idx="71">
                  <c:v>1922.0</c:v>
                </c:pt>
                <c:pt idx="72">
                  <c:v>1923.0</c:v>
                </c:pt>
                <c:pt idx="73">
                  <c:v>1924.0</c:v>
                </c:pt>
                <c:pt idx="74">
                  <c:v>1925.0</c:v>
                </c:pt>
                <c:pt idx="75">
                  <c:v>1926.0</c:v>
                </c:pt>
                <c:pt idx="76">
                  <c:v>1927.0</c:v>
                </c:pt>
                <c:pt idx="77">
                  <c:v>1928.0</c:v>
                </c:pt>
                <c:pt idx="78">
                  <c:v>1929.0</c:v>
                </c:pt>
                <c:pt idx="79">
                  <c:v>1930.0</c:v>
                </c:pt>
                <c:pt idx="80">
                  <c:v>1931.0</c:v>
                </c:pt>
                <c:pt idx="81">
                  <c:v>1932.0</c:v>
                </c:pt>
                <c:pt idx="82">
                  <c:v>1933.0</c:v>
                </c:pt>
                <c:pt idx="83">
                  <c:v>1934.0</c:v>
                </c:pt>
                <c:pt idx="84">
                  <c:v>1935.0</c:v>
                </c:pt>
                <c:pt idx="85">
                  <c:v>1936.0</c:v>
                </c:pt>
                <c:pt idx="86">
                  <c:v>1937.0</c:v>
                </c:pt>
                <c:pt idx="87">
                  <c:v>1938.0</c:v>
                </c:pt>
                <c:pt idx="88">
                  <c:v>1939.0</c:v>
                </c:pt>
                <c:pt idx="89">
                  <c:v>1940.0</c:v>
                </c:pt>
                <c:pt idx="90">
                  <c:v>1941.0</c:v>
                </c:pt>
                <c:pt idx="91">
                  <c:v>1942.0</c:v>
                </c:pt>
                <c:pt idx="92">
                  <c:v>1943.0</c:v>
                </c:pt>
                <c:pt idx="93">
                  <c:v>1944.0</c:v>
                </c:pt>
                <c:pt idx="94">
                  <c:v>1945.0</c:v>
                </c:pt>
                <c:pt idx="95">
                  <c:v>1946.0</c:v>
                </c:pt>
                <c:pt idx="96">
                  <c:v>1947.0</c:v>
                </c:pt>
                <c:pt idx="97">
                  <c:v>1948.0</c:v>
                </c:pt>
                <c:pt idx="98">
                  <c:v>1949.0</c:v>
                </c:pt>
                <c:pt idx="99">
                  <c:v>1950.0</c:v>
                </c:pt>
                <c:pt idx="100">
                  <c:v>1951.0</c:v>
                </c:pt>
                <c:pt idx="101">
                  <c:v>1952.0</c:v>
                </c:pt>
                <c:pt idx="102">
                  <c:v>1953.0</c:v>
                </c:pt>
                <c:pt idx="103">
                  <c:v>1954.0</c:v>
                </c:pt>
                <c:pt idx="104">
                  <c:v>1955.0</c:v>
                </c:pt>
                <c:pt idx="105">
                  <c:v>1956.0</c:v>
                </c:pt>
                <c:pt idx="106">
                  <c:v>1957.0</c:v>
                </c:pt>
                <c:pt idx="107">
                  <c:v>1958.0</c:v>
                </c:pt>
                <c:pt idx="108">
                  <c:v>1959.0</c:v>
                </c:pt>
                <c:pt idx="109">
                  <c:v>1960.0</c:v>
                </c:pt>
                <c:pt idx="110">
                  <c:v>1961.0</c:v>
                </c:pt>
                <c:pt idx="111">
                  <c:v>1962.0</c:v>
                </c:pt>
                <c:pt idx="112">
                  <c:v>1963.0</c:v>
                </c:pt>
                <c:pt idx="113">
                  <c:v>1964.0</c:v>
                </c:pt>
                <c:pt idx="114">
                  <c:v>1965.0</c:v>
                </c:pt>
                <c:pt idx="115">
                  <c:v>1966.0</c:v>
                </c:pt>
                <c:pt idx="116">
                  <c:v>1967.0</c:v>
                </c:pt>
                <c:pt idx="117">
                  <c:v>1968.0</c:v>
                </c:pt>
                <c:pt idx="118">
                  <c:v>1969.0</c:v>
                </c:pt>
                <c:pt idx="119">
                  <c:v>1970.0</c:v>
                </c:pt>
                <c:pt idx="120">
                  <c:v>1971.0</c:v>
                </c:pt>
                <c:pt idx="121">
                  <c:v>1972.0</c:v>
                </c:pt>
                <c:pt idx="122">
                  <c:v>1973.0</c:v>
                </c:pt>
                <c:pt idx="123">
                  <c:v>1974.0</c:v>
                </c:pt>
                <c:pt idx="124">
                  <c:v>1975.0</c:v>
                </c:pt>
                <c:pt idx="125">
                  <c:v>1976.0</c:v>
                </c:pt>
                <c:pt idx="126">
                  <c:v>1977.0</c:v>
                </c:pt>
                <c:pt idx="127">
                  <c:v>1978.0</c:v>
                </c:pt>
                <c:pt idx="128">
                  <c:v>1979.0</c:v>
                </c:pt>
                <c:pt idx="129">
                  <c:v>1980.0</c:v>
                </c:pt>
                <c:pt idx="130">
                  <c:v>1981.0</c:v>
                </c:pt>
                <c:pt idx="131">
                  <c:v>1982.0</c:v>
                </c:pt>
                <c:pt idx="132">
                  <c:v>1983.0</c:v>
                </c:pt>
                <c:pt idx="133">
                  <c:v>1984.0</c:v>
                </c:pt>
                <c:pt idx="134">
                  <c:v>1985.0</c:v>
                </c:pt>
                <c:pt idx="135">
                  <c:v>1986.0</c:v>
                </c:pt>
                <c:pt idx="136">
                  <c:v>1987.0</c:v>
                </c:pt>
                <c:pt idx="137">
                  <c:v>1988.0</c:v>
                </c:pt>
                <c:pt idx="138">
                  <c:v>1989.0</c:v>
                </c:pt>
                <c:pt idx="139">
                  <c:v>1990.0</c:v>
                </c:pt>
                <c:pt idx="140">
                  <c:v>1991.0</c:v>
                </c:pt>
                <c:pt idx="141">
                  <c:v>1992.0</c:v>
                </c:pt>
                <c:pt idx="142">
                  <c:v>1993.0</c:v>
                </c:pt>
                <c:pt idx="143">
                  <c:v>1994.0</c:v>
                </c:pt>
                <c:pt idx="144">
                  <c:v>1995.0</c:v>
                </c:pt>
                <c:pt idx="145">
                  <c:v>1996.0</c:v>
                </c:pt>
                <c:pt idx="146">
                  <c:v>1997.0</c:v>
                </c:pt>
                <c:pt idx="147">
                  <c:v>1998.0</c:v>
                </c:pt>
                <c:pt idx="148">
                  <c:v>1999.0</c:v>
                </c:pt>
                <c:pt idx="149">
                  <c:v>2000.0</c:v>
                </c:pt>
                <c:pt idx="150">
                  <c:v>2001.0</c:v>
                </c:pt>
                <c:pt idx="151">
                  <c:v>2002.0</c:v>
                </c:pt>
                <c:pt idx="152">
                  <c:v>2003.0</c:v>
                </c:pt>
                <c:pt idx="153">
                  <c:v>2004.0</c:v>
                </c:pt>
                <c:pt idx="154">
                  <c:v>2005.0</c:v>
                </c:pt>
                <c:pt idx="155">
                  <c:v>2006.0</c:v>
                </c:pt>
                <c:pt idx="156">
                  <c:v>2007.0</c:v>
                </c:pt>
                <c:pt idx="157">
                  <c:v>2008.0</c:v>
                </c:pt>
                <c:pt idx="158">
                  <c:v>2009.0</c:v>
                </c:pt>
                <c:pt idx="159">
                  <c:v>2010.0</c:v>
                </c:pt>
                <c:pt idx="160">
                  <c:v>2011.0</c:v>
                </c:pt>
                <c:pt idx="161">
                  <c:v>2012.0</c:v>
                </c:pt>
                <c:pt idx="162">
                  <c:v>2013.0</c:v>
                </c:pt>
                <c:pt idx="163">
                  <c:v>2014.0</c:v>
                </c:pt>
                <c:pt idx="164">
                  <c:v>2015.0</c:v>
                </c:pt>
                <c:pt idx="165">
                  <c:v>2016.0</c:v>
                </c:pt>
              </c:numCache>
            </c:numRef>
          </c:xVal>
          <c:yVal>
            <c:numRef>
              <c:f>'[mpd2018 (3).xlsx]cgdppc'!$M$3:$M$168</c:f>
              <c:numCache>
                <c:formatCode>General</c:formatCode>
                <c:ptCount val="166"/>
                <c:pt idx="0">
                  <c:v>1316.0</c:v>
                </c:pt>
                <c:pt idx="4">
                  <c:v>1220.0</c:v>
                </c:pt>
                <c:pt idx="10">
                  <c:v>1172.0</c:v>
                </c:pt>
                <c:pt idx="14">
                  <c:v>1184.0</c:v>
                </c:pt>
                <c:pt idx="15">
                  <c:v>1221.0</c:v>
                </c:pt>
                <c:pt idx="16">
                  <c:v>1250.0</c:v>
                </c:pt>
                <c:pt idx="17">
                  <c:v>1255.0</c:v>
                </c:pt>
                <c:pt idx="18">
                  <c:v>1280.0</c:v>
                </c:pt>
                <c:pt idx="19">
                  <c:v>1295.0</c:v>
                </c:pt>
                <c:pt idx="20">
                  <c:v>1239.0</c:v>
                </c:pt>
                <c:pt idx="21">
                  <c:v>1267.0</c:v>
                </c:pt>
                <c:pt idx="22">
                  <c:v>1312.0</c:v>
                </c:pt>
                <c:pt idx="23">
                  <c:v>1283.0</c:v>
                </c:pt>
                <c:pt idx="24">
                  <c:v>1274.0</c:v>
                </c:pt>
                <c:pt idx="25">
                  <c:v>1237.0</c:v>
                </c:pt>
                <c:pt idx="26">
                  <c:v>1287.0</c:v>
                </c:pt>
                <c:pt idx="27">
                  <c:v>1280.0</c:v>
                </c:pt>
                <c:pt idx="28">
                  <c:v>1274.0</c:v>
                </c:pt>
                <c:pt idx="29">
                  <c:v>1258.0</c:v>
                </c:pt>
                <c:pt idx="30">
                  <c:v>1289.0</c:v>
                </c:pt>
                <c:pt idx="31">
                  <c:v>1318.0</c:v>
                </c:pt>
                <c:pt idx="32">
                  <c:v>1339.0</c:v>
                </c:pt>
                <c:pt idx="33">
                  <c:v>1373.0</c:v>
                </c:pt>
                <c:pt idx="34">
                  <c:v>1397.0</c:v>
                </c:pt>
                <c:pt idx="35">
                  <c:v>1461.0</c:v>
                </c:pt>
                <c:pt idx="36">
                  <c:v>1479.0</c:v>
                </c:pt>
                <c:pt idx="37">
                  <c:v>1484.0</c:v>
                </c:pt>
                <c:pt idx="38">
                  <c:v>1445.0</c:v>
                </c:pt>
                <c:pt idx="39">
                  <c:v>1498.0</c:v>
                </c:pt>
                <c:pt idx="40">
                  <c:v>1460.0</c:v>
                </c:pt>
                <c:pt idx="41">
                  <c:v>1443.0</c:v>
                </c:pt>
                <c:pt idx="42">
                  <c:v>1462.0</c:v>
                </c:pt>
                <c:pt idx="43">
                  <c:v>1433.0</c:v>
                </c:pt>
                <c:pt idx="44">
                  <c:v>1484.0</c:v>
                </c:pt>
                <c:pt idx="45">
                  <c:v>1494.0</c:v>
                </c:pt>
                <c:pt idx="46">
                  <c:v>1569.0</c:v>
                </c:pt>
                <c:pt idx="47">
                  <c:v>1613.0</c:v>
                </c:pt>
                <c:pt idx="48">
                  <c:v>1658.0</c:v>
                </c:pt>
                <c:pt idx="49">
                  <c:v>1729.0</c:v>
                </c:pt>
                <c:pt idx="50">
                  <c:v>1686.0</c:v>
                </c:pt>
                <c:pt idx="51">
                  <c:v>1681.0</c:v>
                </c:pt>
                <c:pt idx="52">
                  <c:v>1691.0</c:v>
                </c:pt>
                <c:pt idx="53">
                  <c:v>1698.0</c:v>
                </c:pt>
                <c:pt idx="54">
                  <c:v>1637.0</c:v>
                </c:pt>
                <c:pt idx="55">
                  <c:v>1634.0</c:v>
                </c:pt>
                <c:pt idx="56">
                  <c:v>1659.0</c:v>
                </c:pt>
                <c:pt idx="57">
                  <c:v>1619.0</c:v>
                </c:pt>
                <c:pt idx="58">
                  <c:v>1604.0</c:v>
                </c:pt>
                <c:pt idx="59">
                  <c:v>1631.0</c:v>
                </c:pt>
                <c:pt idx="60">
                  <c:v>1649.0</c:v>
                </c:pt>
                <c:pt idx="61">
                  <c:v>1669.0</c:v>
                </c:pt>
                <c:pt idx="62">
                  <c:v>1660.0</c:v>
                </c:pt>
                <c:pt idx="63">
                  <c:v>1670.0</c:v>
                </c:pt>
                <c:pt idx="64">
                  <c:v>1630.0</c:v>
                </c:pt>
                <c:pt idx="65">
                  <c:v>1638.0</c:v>
                </c:pt>
                <c:pt idx="66">
                  <c:v>1610.0</c:v>
                </c:pt>
                <c:pt idx="67">
                  <c:v>1527.0</c:v>
                </c:pt>
                <c:pt idx="68">
                  <c:v>1558.0</c:v>
                </c:pt>
                <c:pt idx="69">
                  <c:v>1632.0</c:v>
                </c:pt>
                <c:pt idx="70">
                  <c:v>1713.0</c:v>
                </c:pt>
                <c:pt idx="71">
                  <c:v>1899.0</c:v>
                </c:pt>
                <c:pt idx="72">
                  <c:v>1957.0</c:v>
                </c:pt>
                <c:pt idx="73">
                  <c:v>1861.0</c:v>
                </c:pt>
                <c:pt idx="74">
                  <c:v>1920.0</c:v>
                </c:pt>
                <c:pt idx="75">
                  <c:v>1884.0</c:v>
                </c:pt>
                <c:pt idx="76">
                  <c:v>2188.0</c:v>
                </c:pt>
                <c:pt idx="77">
                  <c:v>1953.0</c:v>
                </c:pt>
                <c:pt idx="78">
                  <c:v>2138.0</c:v>
                </c:pt>
                <c:pt idx="79">
                  <c:v>2086.0</c:v>
                </c:pt>
                <c:pt idx="80">
                  <c:v>2166.0</c:v>
                </c:pt>
                <c:pt idx="81">
                  <c:v>2181.0</c:v>
                </c:pt>
                <c:pt idx="82">
                  <c:v>2300.0</c:v>
                </c:pt>
                <c:pt idx="83">
                  <c:v>2369.0</c:v>
                </c:pt>
                <c:pt idx="84">
                  <c:v>2216.0</c:v>
                </c:pt>
                <c:pt idx="85">
                  <c:v>2022.0</c:v>
                </c:pt>
                <c:pt idx="86">
                  <c:v>2334.0</c:v>
                </c:pt>
                <c:pt idx="87">
                  <c:v>2320.0</c:v>
                </c:pt>
                <c:pt idx="88">
                  <c:v>2323.0</c:v>
                </c:pt>
                <c:pt idx="89">
                  <c:v>2145.0</c:v>
                </c:pt>
                <c:pt idx="90">
                  <c:v>2320.0</c:v>
                </c:pt>
                <c:pt idx="91">
                  <c:v>2269.0</c:v>
                </c:pt>
                <c:pt idx="92">
                  <c:v>2399.0</c:v>
                </c:pt>
                <c:pt idx="93">
                  <c:v>2513.0</c:v>
                </c:pt>
                <c:pt idx="94">
                  <c:v>2395.0</c:v>
                </c:pt>
                <c:pt idx="95">
                  <c:v>2560.0</c:v>
                </c:pt>
                <c:pt idx="96">
                  <c:v>2750.0</c:v>
                </c:pt>
                <c:pt idx="97">
                  <c:v>2717.0</c:v>
                </c:pt>
                <c:pt idx="98">
                  <c:v>2731.0</c:v>
                </c:pt>
                <c:pt idx="99">
                  <c:v>2771.0</c:v>
                </c:pt>
                <c:pt idx="100">
                  <c:v>2914.0</c:v>
                </c:pt>
                <c:pt idx="101">
                  <c:v>2914.0</c:v>
                </c:pt>
                <c:pt idx="102">
                  <c:v>3117.0</c:v>
                </c:pt>
                <c:pt idx="103">
                  <c:v>3234.0</c:v>
                </c:pt>
                <c:pt idx="104">
                  <c:v>3317.0</c:v>
                </c:pt>
                <c:pt idx="105">
                  <c:v>3416.0</c:v>
                </c:pt>
                <c:pt idx="106">
                  <c:v>3521.0</c:v>
                </c:pt>
                <c:pt idx="107">
                  <c:v>3571.0</c:v>
                </c:pt>
                <c:pt idx="108">
                  <c:v>3723.0</c:v>
                </c:pt>
                <c:pt idx="109">
                  <c:v>3900.0</c:v>
                </c:pt>
                <c:pt idx="110">
                  <c:v>4082.0</c:v>
                </c:pt>
                <c:pt idx="111">
                  <c:v>4470.0</c:v>
                </c:pt>
                <c:pt idx="112">
                  <c:v>4699.0</c:v>
                </c:pt>
                <c:pt idx="113">
                  <c:v>4925.0</c:v>
                </c:pt>
                <c:pt idx="114">
                  <c:v>5294.0</c:v>
                </c:pt>
                <c:pt idx="115">
                  <c:v>5504.0</c:v>
                </c:pt>
                <c:pt idx="116">
                  <c:v>5978.0</c:v>
                </c:pt>
                <c:pt idx="117">
                  <c:v>6558.0</c:v>
                </c:pt>
                <c:pt idx="118">
                  <c:v>6723.0</c:v>
                </c:pt>
                <c:pt idx="119">
                  <c:v>7396.0</c:v>
                </c:pt>
                <c:pt idx="120">
                  <c:v>8000.0</c:v>
                </c:pt>
                <c:pt idx="121">
                  <c:v>8655.0</c:v>
                </c:pt>
                <c:pt idx="122">
                  <c:v>9516.0</c:v>
                </c:pt>
                <c:pt idx="123">
                  <c:v>9364.0</c:v>
                </c:pt>
                <c:pt idx="124">
                  <c:v>8585.0</c:v>
                </c:pt>
                <c:pt idx="125">
                  <c:v>8908.0</c:v>
                </c:pt>
                <c:pt idx="126">
                  <c:v>9387.0</c:v>
                </c:pt>
                <c:pt idx="127">
                  <c:v>9577.0</c:v>
                </c:pt>
                <c:pt idx="128">
                  <c:v>9975.0</c:v>
                </c:pt>
                <c:pt idx="129">
                  <c:v>10242.0</c:v>
                </c:pt>
                <c:pt idx="130">
                  <c:v>10087.0</c:v>
                </c:pt>
                <c:pt idx="131">
                  <c:v>10214.0</c:v>
                </c:pt>
                <c:pt idx="132">
                  <c:v>9992.0</c:v>
                </c:pt>
                <c:pt idx="133">
                  <c:v>9574.0</c:v>
                </c:pt>
                <c:pt idx="134">
                  <c:v>9784.0</c:v>
                </c:pt>
                <c:pt idx="135">
                  <c:v>10780.0</c:v>
                </c:pt>
                <c:pt idx="136">
                  <c:v>11611.0</c:v>
                </c:pt>
                <c:pt idx="137">
                  <c:v>12536.0</c:v>
                </c:pt>
                <c:pt idx="138">
                  <c:v>13193.0</c:v>
                </c:pt>
                <c:pt idx="139">
                  <c:v>13917.0</c:v>
                </c:pt>
                <c:pt idx="140">
                  <c:v>14656.0</c:v>
                </c:pt>
                <c:pt idx="141">
                  <c:v>15113.0</c:v>
                </c:pt>
                <c:pt idx="142">
                  <c:v>15671.0</c:v>
                </c:pt>
                <c:pt idx="143">
                  <c:v>16791.0</c:v>
                </c:pt>
                <c:pt idx="144">
                  <c:v>16950.0</c:v>
                </c:pt>
                <c:pt idx="145">
                  <c:v>17194.0</c:v>
                </c:pt>
                <c:pt idx="146">
                  <c:v>18536.0</c:v>
                </c:pt>
                <c:pt idx="147">
                  <c:v>19412.0</c:v>
                </c:pt>
                <c:pt idx="148">
                  <c:v>20547.0</c:v>
                </c:pt>
                <c:pt idx="149">
                  <c:v>21497.0</c:v>
                </c:pt>
                <c:pt idx="150">
                  <c:v>21556.0</c:v>
                </c:pt>
                <c:pt idx="151">
                  <c:v>21739.0</c:v>
                </c:pt>
                <c:pt idx="152">
                  <c:v>21398.0</c:v>
                </c:pt>
                <c:pt idx="153">
                  <c:v>21135.0</c:v>
                </c:pt>
                <c:pt idx="154">
                  <c:v>22812.0</c:v>
                </c:pt>
                <c:pt idx="155">
                  <c:v>23852.0</c:v>
                </c:pt>
                <c:pt idx="156">
                  <c:v>25004.0</c:v>
                </c:pt>
                <c:pt idx="157">
                  <c:v>24575.0</c:v>
                </c:pt>
                <c:pt idx="158">
                  <c:v>25078.0</c:v>
                </c:pt>
                <c:pt idx="159">
                  <c:v>25589.0</c:v>
                </c:pt>
                <c:pt idx="160">
                  <c:v>25133.0</c:v>
                </c:pt>
                <c:pt idx="161">
                  <c:v>25743.0</c:v>
                </c:pt>
                <c:pt idx="162">
                  <c:v>25862.0</c:v>
                </c:pt>
                <c:pt idx="163">
                  <c:v>26717.0</c:v>
                </c:pt>
                <c:pt idx="164">
                  <c:v>27255.0</c:v>
                </c:pt>
                <c:pt idx="165">
                  <c:v>27726.0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B-2C5A-4A2F-8C28-714E47CB41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70880264"/>
        <c:axId val="1470140792"/>
      </c:scatterChart>
      <c:valAx>
        <c:axId val="1470880264"/>
        <c:scaling>
          <c:orientation val="minMax"/>
          <c:max val="2020.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rgbClr val="0000FF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70140792"/>
        <c:crosses val="autoZero"/>
        <c:crossBetween val="midCat"/>
      </c:valAx>
      <c:valAx>
        <c:axId val="1470140792"/>
        <c:scaling>
          <c:logBase val="10.0"/>
          <c:orientation val="minMax"/>
          <c:min val="500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rgbClr val="0000FF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7088026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600" b="1" i="0" u="none" strike="noStrike" kern="1200" spc="0" baseline="0">
                <a:solidFill>
                  <a:srgbClr val="0000FF"/>
                </a:solidFill>
                <a:latin typeface="+mn-lt"/>
                <a:ea typeface="+mn-ea"/>
                <a:cs typeface="+mn-cs"/>
              </a:defRPr>
            </a:pPr>
            <a:r>
              <a:rPr lang="pt-PT" sz="3600" b="1" i="0" baseline="0" dirty="0">
                <a:solidFill>
                  <a:srgbClr val="0000FF"/>
                </a:solidFill>
                <a:effectLst/>
              </a:rPr>
              <a:t>1850-</a:t>
            </a:r>
            <a:r>
              <a:rPr lang="pt-PT" sz="3600" b="1" i="0" baseline="0" dirty="0" smtClean="0">
                <a:solidFill>
                  <a:srgbClr val="0000FF"/>
                </a:solidFill>
                <a:effectLst/>
              </a:rPr>
              <a:t>2016</a:t>
            </a:r>
            <a:endParaRPr lang="pt-PT" sz="3600" b="1" dirty="0">
              <a:solidFill>
                <a:srgbClr val="0000FF"/>
              </a:solidFill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smoothMarker"/>
        <c:varyColors val="0"/>
        <c:ser>
          <c:idx val="1"/>
          <c:order val="0"/>
          <c:tx>
            <c:strRef>
              <c:f>'[mpd2018 (3).xlsx]cgdppc'!$C$2</c:f>
              <c:strCache>
                <c:ptCount val="1"/>
                <c:pt idx="0">
                  <c:v>CHN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'[mpd2018 (3).xlsx]cgdppc'!$A$3:$A$168</c:f>
              <c:numCache>
                <c:formatCode>General</c:formatCode>
                <c:ptCount val="166"/>
                <c:pt idx="0">
                  <c:v>1851.0</c:v>
                </c:pt>
                <c:pt idx="1">
                  <c:v>1852.0</c:v>
                </c:pt>
                <c:pt idx="2">
                  <c:v>1853.0</c:v>
                </c:pt>
                <c:pt idx="3">
                  <c:v>1854.0</c:v>
                </c:pt>
                <c:pt idx="4">
                  <c:v>1855.0</c:v>
                </c:pt>
                <c:pt idx="5">
                  <c:v>1856.0</c:v>
                </c:pt>
                <c:pt idx="6">
                  <c:v>1857.0</c:v>
                </c:pt>
                <c:pt idx="7">
                  <c:v>1858.0</c:v>
                </c:pt>
                <c:pt idx="8">
                  <c:v>1859.0</c:v>
                </c:pt>
                <c:pt idx="9">
                  <c:v>1860.0</c:v>
                </c:pt>
                <c:pt idx="10">
                  <c:v>1861.0</c:v>
                </c:pt>
                <c:pt idx="11">
                  <c:v>1862.0</c:v>
                </c:pt>
                <c:pt idx="12">
                  <c:v>1863.0</c:v>
                </c:pt>
                <c:pt idx="13">
                  <c:v>1864.0</c:v>
                </c:pt>
                <c:pt idx="14">
                  <c:v>1865.0</c:v>
                </c:pt>
                <c:pt idx="15">
                  <c:v>1866.0</c:v>
                </c:pt>
                <c:pt idx="16">
                  <c:v>1867.0</c:v>
                </c:pt>
                <c:pt idx="17">
                  <c:v>1868.0</c:v>
                </c:pt>
                <c:pt idx="18">
                  <c:v>1869.0</c:v>
                </c:pt>
                <c:pt idx="19">
                  <c:v>1870.0</c:v>
                </c:pt>
                <c:pt idx="20">
                  <c:v>1871.0</c:v>
                </c:pt>
                <c:pt idx="21">
                  <c:v>1872.0</c:v>
                </c:pt>
                <c:pt idx="22">
                  <c:v>1873.0</c:v>
                </c:pt>
                <c:pt idx="23">
                  <c:v>1874.0</c:v>
                </c:pt>
                <c:pt idx="24">
                  <c:v>1875.0</c:v>
                </c:pt>
                <c:pt idx="25">
                  <c:v>1876.0</c:v>
                </c:pt>
                <c:pt idx="26">
                  <c:v>1877.0</c:v>
                </c:pt>
                <c:pt idx="27">
                  <c:v>1878.0</c:v>
                </c:pt>
                <c:pt idx="28">
                  <c:v>1879.0</c:v>
                </c:pt>
                <c:pt idx="29">
                  <c:v>1880.0</c:v>
                </c:pt>
                <c:pt idx="30">
                  <c:v>1881.0</c:v>
                </c:pt>
                <c:pt idx="31">
                  <c:v>1882.0</c:v>
                </c:pt>
                <c:pt idx="32">
                  <c:v>1883.0</c:v>
                </c:pt>
                <c:pt idx="33">
                  <c:v>1884.0</c:v>
                </c:pt>
                <c:pt idx="34">
                  <c:v>1885.0</c:v>
                </c:pt>
                <c:pt idx="35">
                  <c:v>1886.0</c:v>
                </c:pt>
                <c:pt idx="36">
                  <c:v>1887.0</c:v>
                </c:pt>
                <c:pt idx="37">
                  <c:v>1888.0</c:v>
                </c:pt>
                <c:pt idx="38">
                  <c:v>1889.0</c:v>
                </c:pt>
                <c:pt idx="39">
                  <c:v>1890.0</c:v>
                </c:pt>
                <c:pt idx="40">
                  <c:v>1891.0</c:v>
                </c:pt>
                <c:pt idx="41">
                  <c:v>1892.0</c:v>
                </c:pt>
                <c:pt idx="42">
                  <c:v>1893.0</c:v>
                </c:pt>
                <c:pt idx="43">
                  <c:v>1894.0</c:v>
                </c:pt>
                <c:pt idx="44">
                  <c:v>1895.0</c:v>
                </c:pt>
                <c:pt idx="45">
                  <c:v>1896.0</c:v>
                </c:pt>
                <c:pt idx="46">
                  <c:v>1897.0</c:v>
                </c:pt>
                <c:pt idx="47">
                  <c:v>1898.0</c:v>
                </c:pt>
                <c:pt idx="48">
                  <c:v>1899.0</c:v>
                </c:pt>
                <c:pt idx="49">
                  <c:v>1900.0</c:v>
                </c:pt>
                <c:pt idx="50">
                  <c:v>1901.0</c:v>
                </c:pt>
                <c:pt idx="51">
                  <c:v>1902.0</c:v>
                </c:pt>
                <c:pt idx="52">
                  <c:v>1903.0</c:v>
                </c:pt>
                <c:pt idx="53">
                  <c:v>1904.0</c:v>
                </c:pt>
                <c:pt idx="54">
                  <c:v>1905.0</c:v>
                </c:pt>
                <c:pt idx="55">
                  <c:v>1906.0</c:v>
                </c:pt>
                <c:pt idx="56">
                  <c:v>1907.0</c:v>
                </c:pt>
                <c:pt idx="57">
                  <c:v>1908.0</c:v>
                </c:pt>
                <c:pt idx="58">
                  <c:v>1909.0</c:v>
                </c:pt>
                <c:pt idx="59">
                  <c:v>1910.0</c:v>
                </c:pt>
                <c:pt idx="60">
                  <c:v>1911.0</c:v>
                </c:pt>
                <c:pt idx="61">
                  <c:v>1912.0</c:v>
                </c:pt>
                <c:pt idx="62">
                  <c:v>1913.0</c:v>
                </c:pt>
                <c:pt idx="63">
                  <c:v>1914.0</c:v>
                </c:pt>
                <c:pt idx="64">
                  <c:v>1915.0</c:v>
                </c:pt>
                <c:pt idx="65">
                  <c:v>1916.0</c:v>
                </c:pt>
                <c:pt idx="66">
                  <c:v>1917.0</c:v>
                </c:pt>
                <c:pt idx="67">
                  <c:v>1918.0</c:v>
                </c:pt>
                <c:pt idx="68">
                  <c:v>1919.0</c:v>
                </c:pt>
                <c:pt idx="69">
                  <c:v>1920.0</c:v>
                </c:pt>
                <c:pt idx="70">
                  <c:v>1921.0</c:v>
                </c:pt>
                <c:pt idx="71">
                  <c:v>1922.0</c:v>
                </c:pt>
                <c:pt idx="72">
                  <c:v>1923.0</c:v>
                </c:pt>
                <c:pt idx="73">
                  <c:v>1924.0</c:v>
                </c:pt>
                <c:pt idx="74">
                  <c:v>1925.0</c:v>
                </c:pt>
                <c:pt idx="75">
                  <c:v>1926.0</c:v>
                </c:pt>
                <c:pt idx="76">
                  <c:v>1927.0</c:v>
                </c:pt>
                <c:pt idx="77">
                  <c:v>1928.0</c:v>
                </c:pt>
                <c:pt idx="78">
                  <c:v>1929.0</c:v>
                </c:pt>
                <c:pt idx="79">
                  <c:v>1930.0</c:v>
                </c:pt>
                <c:pt idx="80">
                  <c:v>1931.0</c:v>
                </c:pt>
                <c:pt idx="81">
                  <c:v>1932.0</c:v>
                </c:pt>
                <c:pt idx="82">
                  <c:v>1933.0</c:v>
                </c:pt>
                <c:pt idx="83">
                  <c:v>1934.0</c:v>
                </c:pt>
                <c:pt idx="84">
                  <c:v>1935.0</c:v>
                </c:pt>
                <c:pt idx="85">
                  <c:v>1936.0</c:v>
                </c:pt>
                <c:pt idx="86">
                  <c:v>1937.0</c:v>
                </c:pt>
                <c:pt idx="87">
                  <c:v>1938.0</c:v>
                </c:pt>
                <c:pt idx="88">
                  <c:v>1939.0</c:v>
                </c:pt>
                <c:pt idx="89">
                  <c:v>1940.0</c:v>
                </c:pt>
                <c:pt idx="90">
                  <c:v>1941.0</c:v>
                </c:pt>
                <c:pt idx="91">
                  <c:v>1942.0</c:v>
                </c:pt>
                <c:pt idx="92">
                  <c:v>1943.0</c:v>
                </c:pt>
                <c:pt idx="93">
                  <c:v>1944.0</c:v>
                </c:pt>
                <c:pt idx="94">
                  <c:v>1945.0</c:v>
                </c:pt>
                <c:pt idx="95">
                  <c:v>1946.0</c:v>
                </c:pt>
                <c:pt idx="96">
                  <c:v>1947.0</c:v>
                </c:pt>
                <c:pt idx="97">
                  <c:v>1948.0</c:v>
                </c:pt>
                <c:pt idx="98">
                  <c:v>1949.0</c:v>
                </c:pt>
                <c:pt idx="99">
                  <c:v>1950.0</c:v>
                </c:pt>
                <c:pt idx="100">
                  <c:v>1951.0</c:v>
                </c:pt>
                <c:pt idx="101">
                  <c:v>1952.0</c:v>
                </c:pt>
                <c:pt idx="102">
                  <c:v>1953.0</c:v>
                </c:pt>
                <c:pt idx="103">
                  <c:v>1954.0</c:v>
                </c:pt>
                <c:pt idx="104">
                  <c:v>1955.0</c:v>
                </c:pt>
                <c:pt idx="105">
                  <c:v>1956.0</c:v>
                </c:pt>
                <c:pt idx="106">
                  <c:v>1957.0</c:v>
                </c:pt>
                <c:pt idx="107">
                  <c:v>1958.0</c:v>
                </c:pt>
                <c:pt idx="108">
                  <c:v>1959.0</c:v>
                </c:pt>
                <c:pt idx="109">
                  <c:v>1960.0</c:v>
                </c:pt>
                <c:pt idx="110">
                  <c:v>1961.0</c:v>
                </c:pt>
                <c:pt idx="111">
                  <c:v>1962.0</c:v>
                </c:pt>
                <c:pt idx="112">
                  <c:v>1963.0</c:v>
                </c:pt>
                <c:pt idx="113">
                  <c:v>1964.0</c:v>
                </c:pt>
                <c:pt idx="114">
                  <c:v>1965.0</c:v>
                </c:pt>
                <c:pt idx="115">
                  <c:v>1966.0</c:v>
                </c:pt>
                <c:pt idx="116">
                  <c:v>1967.0</c:v>
                </c:pt>
                <c:pt idx="117">
                  <c:v>1968.0</c:v>
                </c:pt>
                <c:pt idx="118">
                  <c:v>1969.0</c:v>
                </c:pt>
                <c:pt idx="119">
                  <c:v>1970.0</c:v>
                </c:pt>
                <c:pt idx="120">
                  <c:v>1971.0</c:v>
                </c:pt>
                <c:pt idx="121">
                  <c:v>1972.0</c:v>
                </c:pt>
                <c:pt idx="122">
                  <c:v>1973.0</c:v>
                </c:pt>
                <c:pt idx="123">
                  <c:v>1974.0</c:v>
                </c:pt>
                <c:pt idx="124">
                  <c:v>1975.0</c:v>
                </c:pt>
                <c:pt idx="125">
                  <c:v>1976.0</c:v>
                </c:pt>
                <c:pt idx="126">
                  <c:v>1977.0</c:v>
                </c:pt>
                <c:pt idx="127">
                  <c:v>1978.0</c:v>
                </c:pt>
                <c:pt idx="128">
                  <c:v>1979.0</c:v>
                </c:pt>
                <c:pt idx="129">
                  <c:v>1980.0</c:v>
                </c:pt>
                <c:pt idx="130">
                  <c:v>1981.0</c:v>
                </c:pt>
                <c:pt idx="131">
                  <c:v>1982.0</c:v>
                </c:pt>
                <c:pt idx="132">
                  <c:v>1983.0</c:v>
                </c:pt>
                <c:pt idx="133">
                  <c:v>1984.0</c:v>
                </c:pt>
                <c:pt idx="134">
                  <c:v>1985.0</c:v>
                </c:pt>
                <c:pt idx="135">
                  <c:v>1986.0</c:v>
                </c:pt>
                <c:pt idx="136">
                  <c:v>1987.0</c:v>
                </c:pt>
                <c:pt idx="137">
                  <c:v>1988.0</c:v>
                </c:pt>
                <c:pt idx="138">
                  <c:v>1989.0</c:v>
                </c:pt>
                <c:pt idx="139">
                  <c:v>1990.0</c:v>
                </c:pt>
                <c:pt idx="140">
                  <c:v>1991.0</c:v>
                </c:pt>
                <c:pt idx="141">
                  <c:v>1992.0</c:v>
                </c:pt>
                <c:pt idx="142">
                  <c:v>1993.0</c:v>
                </c:pt>
                <c:pt idx="143">
                  <c:v>1994.0</c:v>
                </c:pt>
                <c:pt idx="144">
                  <c:v>1995.0</c:v>
                </c:pt>
                <c:pt idx="145">
                  <c:v>1996.0</c:v>
                </c:pt>
                <c:pt idx="146">
                  <c:v>1997.0</c:v>
                </c:pt>
                <c:pt idx="147">
                  <c:v>1998.0</c:v>
                </c:pt>
                <c:pt idx="148">
                  <c:v>1999.0</c:v>
                </c:pt>
                <c:pt idx="149">
                  <c:v>2000.0</c:v>
                </c:pt>
                <c:pt idx="150">
                  <c:v>2001.0</c:v>
                </c:pt>
                <c:pt idx="151">
                  <c:v>2002.0</c:v>
                </c:pt>
                <c:pt idx="152">
                  <c:v>2003.0</c:v>
                </c:pt>
                <c:pt idx="153">
                  <c:v>2004.0</c:v>
                </c:pt>
                <c:pt idx="154">
                  <c:v>2005.0</c:v>
                </c:pt>
                <c:pt idx="155">
                  <c:v>2006.0</c:v>
                </c:pt>
                <c:pt idx="156">
                  <c:v>2007.0</c:v>
                </c:pt>
                <c:pt idx="157">
                  <c:v>2008.0</c:v>
                </c:pt>
                <c:pt idx="158">
                  <c:v>2009.0</c:v>
                </c:pt>
                <c:pt idx="159">
                  <c:v>2010.0</c:v>
                </c:pt>
                <c:pt idx="160">
                  <c:v>2011.0</c:v>
                </c:pt>
                <c:pt idx="161">
                  <c:v>2012.0</c:v>
                </c:pt>
                <c:pt idx="162">
                  <c:v>2013.0</c:v>
                </c:pt>
                <c:pt idx="163">
                  <c:v>2014.0</c:v>
                </c:pt>
                <c:pt idx="164">
                  <c:v>2015.0</c:v>
                </c:pt>
                <c:pt idx="165">
                  <c:v>2016.0</c:v>
                </c:pt>
              </c:numCache>
            </c:numRef>
          </c:xVal>
          <c:yVal>
            <c:numRef>
              <c:f>'[mpd2018 (3).xlsx]cgdppc'!$C$3:$C$168</c:f>
              <c:numCache>
                <c:formatCode>General</c:formatCode>
                <c:ptCount val="166"/>
                <c:pt idx="19">
                  <c:v>751.0</c:v>
                </c:pt>
                <c:pt idx="36">
                  <c:v>760.0</c:v>
                </c:pt>
                <c:pt idx="39">
                  <c:v>810.0</c:v>
                </c:pt>
                <c:pt idx="49">
                  <c:v>840.0</c:v>
                </c:pt>
                <c:pt idx="60">
                  <c:v>804.0</c:v>
                </c:pt>
                <c:pt idx="61">
                  <c:v>842.0</c:v>
                </c:pt>
                <c:pt idx="62">
                  <c:v>881.0</c:v>
                </c:pt>
                <c:pt idx="78">
                  <c:v>950.0</c:v>
                </c:pt>
                <c:pt idx="79">
                  <c:v>962.0</c:v>
                </c:pt>
                <c:pt idx="80">
                  <c:v>968.0</c:v>
                </c:pt>
                <c:pt idx="81">
                  <c:v>994.0</c:v>
                </c:pt>
                <c:pt idx="82">
                  <c:v>886.0</c:v>
                </c:pt>
                <c:pt idx="83">
                  <c:v>902.0</c:v>
                </c:pt>
                <c:pt idx="84">
                  <c:v>973.0</c:v>
                </c:pt>
                <c:pt idx="85">
                  <c:v>1028.0</c:v>
                </c:pt>
                <c:pt idx="86">
                  <c:v>997.0</c:v>
                </c:pt>
                <c:pt idx="87">
                  <c:v>965.0</c:v>
                </c:pt>
                <c:pt idx="99">
                  <c:v>757.0</c:v>
                </c:pt>
                <c:pt idx="100">
                  <c:v>899.0</c:v>
                </c:pt>
                <c:pt idx="101">
                  <c:v>989.0</c:v>
                </c:pt>
                <c:pt idx="102">
                  <c:v>1098.0</c:v>
                </c:pt>
                <c:pt idx="103">
                  <c:v>989.0</c:v>
                </c:pt>
                <c:pt idx="104">
                  <c:v>1062.0</c:v>
                </c:pt>
                <c:pt idx="105">
                  <c:v>1101.0</c:v>
                </c:pt>
                <c:pt idx="106">
                  <c:v>1103.0</c:v>
                </c:pt>
                <c:pt idx="107">
                  <c:v>1073.0</c:v>
                </c:pt>
                <c:pt idx="108">
                  <c:v>988.0</c:v>
                </c:pt>
                <c:pt idx="109">
                  <c:v>923.0</c:v>
                </c:pt>
                <c:pt idx="110">
                  <c:v>799.0</c:v>
                </c:pt>
                <c:pt idx="111">
                  <c:v>866.0</c:v>
                </c:pt>
                <c:pt idx="112">
                  <c:v>950.0</c:v>
                </c:pt>
                <c:pt idx="113">
                  <c:v>1050.0</c:v>
                </c:pt>
                <c:pt idx="114">
                  <c:v>1134.0</c:v>
                </c:pt>
                <c:pt idx="115">
                  <c:v>1147.0</c:v>
                </c:pt>
                <c:pt idx="116">
                  <c:v>1151.0</c:v>
                </c:pt>
                <c:pt idx="117">
                  <c:v>1093.0</c:v>
                </c:pt>
                <c:pt idx="118">
                  <c:v>1172.0</c:v>
                </c:pt>
                <c:pt idx="119">
                  <c:v>1291.0</c:v>
                </c:pt>
                <c:pt idx="120">
                  <c:v>1355.0</c:v>
                </c:pt>
                <c:pt idx="121">
                  <c:v>1307.0</c:v>
                </c:pt>
                <c:pt idx="122">
                  <c:v>1372.0</c:v>
                </c:pt>
                <c:pt idx="123">
                  <c:v>1378.0</c:v>
                </c:pt>
                <c:pt idx="124">
                  <c:v>1425.0</c:v>
                </c:pt>
                <c:pt idx="125">
                  <c:v>1384.0</c:v>
                </c:pt>
                <c:pt idx="126">
                  <c:v>1413.0</c:v>
                </c:pt>
                <c:pt idx="127">
                  <c:v>1583.0</c:v>
                </c:pt>
                <c:pt idx="128">
                  <c:v>1648.0</c:v>
                </c:pt>
                <c:pt idx="129">
                  <c:v>1690.0</c:v>
                </c:pt>
                <c:pt idx="130">
                  <c:v>1675.0</c:v>
                </c:pt>
                <c:pt idx="131">
                  <c:v>1826.0</c:v>
                </c:pt>
                <c:pt idx="132">
                  <c:v>1907.0</c:v>
                </c:pt>
                <c:pt idx="133">
                  <c:v>2120.0</c:v>
                </c:pt>
                <c:pt idx="134">
                  <c:v>2310.0</c:v>
                </c:pt>
                <c:pt idx="135">
                  <c:v>2409.0</c:v>
                </c:pt>
                <c:pt idx="136">
                  <c:v>2510.0</c:v>
                </c:pt>
                <c:pt idx="137">
                  <c:v>2571.0</c:v>
                </c:pt>
                <c:pt idx="138">
                  <c:v>2509.0</c:v>
                </c:pt>
                <c:pt idx="139">
                  <c:v>2460.0</c:v>
                </c:pt>
                <c:pt idx="140">
                  <c:v>2550.0</c:v>
                </c:pt>
                <c:pt idx="141">
                  <c:v>2731.0</c:v>
                </c:pt>
                <c:pt idx="142">
                  <c:v>2997.0</c:v>
                </c:pt>
                <c:pt idx="143">
                  <c:v>3135.0</c:v>
                </c:pt>
                <c:pt idx="144">
                  <c:v>3302.0</c:v>
                </c:pt>
                <c:pt idx="145">
                  <c:v>3494.0</c:v>
                </c:pt>
                <c:pt idx="146">
                  <c:v>3540.0</c:v>
                </c:pt>
                <c:pt idx="147">
                  <c:v>3554.0</c:v>
                </c:pt>
                <c:pt idx="148">
                  <c:v>3765.0</c:v>
                </c:pt>
                <c:pt idx="149">
                  <c:v>4071.0</c:v>
                </c:pt>
                <c:pt idx="150">
                  <c:v>4400.0</c:v>
                </c:pt>
                <c:pt idx="151">
                  <c:v>4793.0</c:v>
                </c:pt>
                <c:pt idx="152">
                  <c:v>5122.0</c:v>
                </c:pt>
                <c:pt idx="153">
                  <c:v>5595.0</c:v>
                </c:pt>
                <c:pt idx="154">
                  <c:v>6338.0</c:v>
                </c:pt>
                <c:pt idx="155">
                  <c:v>6937.0</c:v>
                </c:pt>
                <c:pt idx="156">
                  <c:v>7482.0</c:v>
                </c:pt>
                <c:pt idx="157">
                  <c:v>7741.0</c:v>
                </c:pt>
                <c:pt idx="158">
                  <c:v>8394.0</c:v>
                </c:pt>
                <c:pt idx="159">
                  <c:v>9475.0</c:v>
                </c:pt>
                <c:pt idx="160">
                  <c:v>10221.0</c:v>
                </c:pt>
                <c:pt idx="161">
                  <c:v>10654.0</c:v>
                </c:pt>
                <c:pt idx="162">
                  <c:v>11088.0</c:v>
                </c:pt>
                <c:pt idx="163">
                  <c:v>11708.0</c:v>
                </c:pt>
                <c:pt idx="164">
                  <c:v>12002.0</c:v>
                </c:pt>
                <c:pt idx="165">
                  <c:v>12320.0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2C5A-4A2F-8C28-714E47CB418A}"/>
            </c:ext>
          </c:extLst>
        </c:ser>
        <c:ser>
          <c:idx val="7"/>
          <c:order val="1"/>
          <c:tx>
            <c:strRef>
              <c:f>'[mpd2018 (3).xlsx]cgdppc'!$I$2</c:f>
              <c:strCache>
                <c:ptCount val="1"/>
                <c:pt idx="0">
                  <c:v>GBR</c:v>
                </c:pt>
              </c:strCache>
            </c:strRef>
          </c:tx>
          <c:spPr>
            <a:ln w="19050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xVal>
            <c:numRef>
              <c:f>'[mpd2018 (3).xlsx]cgdppc'!$A$3:$A$168</c:f>
              <c:numCache>
                <c:formatCode>General</c:formatCode>
                <c:ptCount val="166"/>
                <c:pt idx="0">
                  <c:v>1851.0</c:v>
                </c:pt>
                <c:pt idx="1">
                  <c:v>1852.0</c:v>
                </c:pt>
                <c:pt idx="2">
                  <c:v>1853.0</c:v>
                </c:pt>
                <c:pt idx="3">
                  <c:v>1854.0</c:v>
                </c:pt>
                <c:pt idx="4">
                  <c:v>1855.0</c:v>
                </c:pt>
                <c:pt idx="5">
                  <c:v>1856.0</c:v>
                </c:pt>
                <c:pt idx="6">
                  <c:v>1857.0</c:v>
                </c:pt>
                <c:pt idx="7">
                  <c:v>1858.0</c:v>
                </c:pt>
                <c:pt idx="8">
                  <c:v>1859.0</c:v>
                </c:pt>
                <c:pt idx="9">
                  <c:v>1860.0</c:v>
                </c:pt>
                <c:pt idx="10">
                  <c:v>1861.0</c:v>
                </c:pt>
                <c:pt idx="11">
                  <c:v>1862.0</c:v>
                </c:pt>
                <c:pt idx="12">
                  <c:v>1863.0</c:v>
                </c:pt>
                <c:pt idx="13">
                  <c:v>1864.0</c:v>
                </c:pt>
                <c:pt idx="14">
                  <c:v>1865.0</c:v>
                </c:pt>
                <c:pt idx="15">
                  <c:v>1866.0</c:v>
                </c:pt>
                <c:pt idx="16">
                  <c:v>1867.0</c:v>
                </c:pt>
                <c:pt idx="17">
                  <c:v>1868.0</c:v>
                </c:pt>
                <c:pt idx="18">
                  <c:v>1869.0</c:v>
                </c:pt>
                <c:pt idx="19">
                  <c:v>1870.0</c:v>
                </c:pt>
                <c:pt idx="20">
                  <c:v>1871.0</c:v>
                </c:pt>
                <c:pt idx="21">
                  <c:v>1872.0</c:v>
                </c:pt>
                <c:pt idx="22">
                  <c:v>1873.0</c:v>
                </c:pt>
                <c:pt idx="23">
                  <c:v>1874.0</c:v>
                </c:pt>
                <c:pt idx="24">
                  <c:v>1875.0</c:v>
                </c:pt>
                <c:pt idx="25">
                  <c:v>1876.0</c:v>
                </c:pt>
                <c:pt idx="26">
                  <c:v>1877.0</c:v>
                </c:pt>
                <c:pt idx="27">
                  <c:v>1878.0</c:v>
                </c:pt>
                <c:pt idx="28">
                  <c:v>1879.0</c:v>
                </c:pt>
                <c:pt idx="29">
                  <c:v>1880.0</c:v>
                </c:pt>
                <c:pt idx="30">
                  <c:v>1881.0</c:v>
                </c:pt>
                <c:pt idx="31">
                  <c:v>1882.0</c:v>
                </c:pt>
                <c:pt idx="32">
                  <c:v>1883.0</c:v>
                </c:pt>
                <c:pt idx="33">
                  <c:v>1884.0</c:v>
                </c:pt>
                <c:pt idx="34">
                  <c:v>1885.0</c:v>
                </c:pt>
                <c:pt idx="35">
                  <c:v>1886.0</c:v>
                </c:pt>
                <c:pt idx="36">
                  <c:v>1887.0</c:v>
                </c:pt>
                <c:pt idx="37">
                  <c:v>1888.0</c:v>
                </c:pt>
                <c:pt idx="38">
                  <c:v>1889.0</c:v>
                </c:pt>
                <c:pt idx="39">
                  <c:v>1890.0</c:v>
                </c:pt>
                <c:pt idx="40">
                  <c:v>1891.0</c:v>
                </c:pt>
                <c:pt idx="41">
                  <c:v>1892.0</c:v>
                </c:pt>
                <c:pt idx="42">
                  <c:v>1893.0</c:v>
                </c:pt>
                <c:pt idx="43">
                  <c:v>1894.0</c:v>
                </c:pt>
                <c:pt idx="44">
                  <c:v>1895.0</c:v>
                </c:pt>
                <c:pt idx="45">
                  <c:v>1896.0</c:v>
                </c:pt>
                <c:pt idx="46">
                  <c:v>1897.0</c:v>
                </c:pt>
                <c:pt idx="47">
                  <c:v>1898.0</c:v>
                </c:pt>
                <c:pt idx="48">
                  <c:v>1899.0</c:v>
                </c:pt>
                <c:pt idx="49">
                  <c:v>1900.0</c:v>
                </c:pt>
                <c:pt idx="50">
                  <c:v>1901.0</c:v>
                </c:pt>
                <c:pt idx="51">
                  <c:v>1902.0</c:v>
                </c:pt>
                <c:pt idx="52">
                  <c:v>1903.0</c:v>
                </c:pt>
                <c:pt idx="53">
                  <c:v>1904.0</c:v>
                </c:pt>
                <c:pt idx="54">
                  <c:v>1905.0</c:v>
                </c:pt>
                <c:pt idx="55">
                  <c:v>1906.0</c:v>
                </c:pt>
                <c:pt idx="56">
                  <c:v>1907.0</c:v>
                </c:pt>
                <c:pt idx="57">
                  <c:v>1908.0</c:v>
                </c:pt>
                <c:pt idx="58">
                  <c:v>1909.0</c:v>
                </c:pt>
                <c:pt idx="59">
                  <c:v>1910.0</c:v>
                </c:pt>
                <c:pt idx="60">
                  <c:v>1911.0</c:v>
                </c:pt>
                <c:pt idx="61">
                  <c:v>1912.0</c:v>
                </c:pt>
                <c:pt idx="62">
                  <c:v>1913.0</c:v>
                </c:pt>
                <c:pt idx="63">
                  <c:v>1914.0</c:v>
                </c:pt>
                <c:pt idx="64">
                  <c:v>1915.0</c:v>
                </c:pt>
                <c:pt idx="65">
                  <c:v>1916.0</c:v>
                </c:pt>
                <c:pt idx="66">
                  <c:v>1917.0</c:v>
                </c:pt>
                <c:pt idx="67">
                  <c:v>1918.0</c:v>
                </c:pt>
                <c:pt idx="68">
                  <c:v>1919.0</c:v>
                </c:pt>
                <c:pt idx="69">
                  <c:v>1920.0</c:v>
                </c:pt>
                <c:pt idx="70">
                  <c:v>1921.0</c:v>
                </c:pt>
                <c:pt idx="71">
                  <c:v>1922.0</c:v>
                </c:pt>
                <c:pt idx="72">
                  <c:v>1923.0</c:v>
                </c:pt>
                <c:pt idx="73">
                  <c:v>1924.0</c:v>
                </c:pt>
                <c:pt idx="74">
                  <c:v>1925.0</c:v>
                </c:pt>
                <c:pt idx="75">
                  <c:v>1926.0</c:v>
                </c:pt>
                <c:pt idx="76">
                  <c:v>1927.0</c:v>
                </c:pt>
                <c:pt idx="77">
                  <c:v>1928.0</c:v>
                </c:pt>
                <c:pt idx="78">
                  <c:v>1929.0</c:v>
                </c:pt>
                <c:pt idx="79">
                  <c:v>1930.0</c:v>
                </c:pt>
                <c:pt idx="80">
                  <c:v>1931.0</c:v>
                </c:pt>
                <c:pt idx="81">
                  <c:v>1932.0</c:v>
                </c:pt>
                <c:pt idx="82">
                  <c:v>1933.0</c:v>
                </c:pt>
                <c:pt idx="83">
                  <c:v>1934.0</c:v>
                </c:pt>
                <c:pt idx="84">
                  <c:v>1935.0</c:v>
                </c:pt>
                <c:pt idx="85">
                  <c:v>1936.0</c:v>
                </c:pt>
                <c:pt idx="86">
                  <c:v>1937.0</c:v>
                </c:pt>
                <c:pt idx="87">
                  <c:v>1938.0</c:v>
                </c:pt>
                <c:pt idx="88">
                  <c:v>1939.0</c:v>
                </c:pt>
                <c:pt idx="89">
                  <c:v>1940.0</c:v>
                </c:pt>
                <c:pt idx="90">
                  <c:v>1941.0</c:v>
                </c:pt>
                <c:pt idx="91">
                  <c:v>1942.0</c:v>
                </c:pt>
                <c:pt idx="92">
                  <c:v>1943.0</c:v>
                </c:pt>
                <c:pt idx="93">
                  <c:v>1944.0</c:v>
                </c:pt>
                <c:pt idx="94">
                  <c:v>1945.0</c:v>
                </c:pt>
                <c:pt idx="95">
                  <c:v>1946.0</c:v>
                </c:pt>
                <c:pt idx="96">
                  <c:v>1947.0</c:v>
                </c:pt>
                <c:pt idx="97">
                  <c:v>1948.0</c:v>
                </c:pt>
                <c:pt idx="98">
                  <c:v>1949.0</c:v>
                </c:pt>
                <c:pt idx="99">
                  <c:v>1950.0</c:v>
                </c:pt>
                <c:pt idx="100">
                  <c:v>1951.0</c:v>
                </c:pt>
                <c:pt idx="101">
                  <c:v>1952.0</c:v>
                </c:pt>
                <c:pt idx="102">
                  <c:v>1953.0</c:v>
                </c:pt>
                <c:pt idx="103">
                  <c:v>1954.0</c:v>
                </c:pt>
                <c:pt idx="104">
                  <c:v>1955.0</c:v>
                </c:pt>
                <c:pt idx="105">
                  <c:v>1956.0</c:v>
                </c:pt>
                <c:pt idx="106">
                  <c:v>1957.0</c:v>
                </c:pt>
                <c:pt idx="107">
                  <c:v>1958.0</c:v>
                </c:pt>
                <c:pt idx="108">
                  <c:v>1959.0</c:v>
                </c:pt>
                <c:pt idx="109">
                  <c:v>1960.0</c:v>
                </c:pt>
                <c:pt idx="110">
                  <c:v>1961.0</c:v>
                </c:pt>
                <c:pt idx="111">
                  <c:v>1962.0</c:v>
                </c:pt>
                <c:pt idx="112">
                  <c:v>1963.0</c:v>
                </c:pt>
                <c:pt idx="113">
                  <c:v>1964.0</c:v>
                </c:pt>
                <c:pt idx="114">
                  <c:v>1965.0</c:v>
                </c:pt>
                <c:pt idx="115">
                  <c:v>1966.0</c:v>
                </c:pt>
                <c:pt idx="116">
                  <c:v>1967.0</c:v>
                </c:pt>
                <c:pt idx="117">
                  <c:v>1968.0</c:v>
                </c:pt>
                <c:pt idx="118">
                  <c:v>1969.0</c:v>
                </c:pt>
                <c:pt idx="119">
                  <c:v>1970.0</c:v>
                </c:pt>
                <c:pt idx="120">
                  <c:v>1971.0</c:v>
                </c:pt>
                <c:pt idx="121">
                  <c:v>1972.0</c:v>
                </c:pt>
                <c:pt idx="122">
                  <c:v>1973.0</c:v>
                </c:pt>
                <c:pt idx="123">
                  <c:v>1974.0</c:v>
                </c:pt>
                <c:pt idx="124">
                  <c:v>1975.0</c:v>
                </c:pt>
                <c:pt idx="125">
                  <c:v>1976.0</c:v>
                </c:pt>
                <c:pt idx="126">
                  <c:v>1977.0</c:v>
                </c:pt>
                <c:pt idx="127">
                  <c:v>1978.0</c:v>
                </c:pt>
                <c:pt idx="128">
                  <c:v>1979.0</c:v>
                </c:pt>
                <c:pt idx="129">
                  <c:v>1980.0</c:v>
                </c:pt>
                <c:pt idx="130">
                  <c:v>1981.0</c:v>
                </c:pt>
                <c:pt idx="131">
                  <c:v>1982.0</c:v>
                </c:pt>
                <c:pt idx="132">
                  <c:v>1983.0</c:v>
                </c:pt>
                <c:pt idx="133">
                  <c:v>1984.0</c:v>
                </c:pt>
                <c:pt idx="134">
                  <c:v>1985.0</c:v>
                </c:pt>
                <c:pt idx="135">
                  <c:v>1986.0</c:v>
                </c:pt>
                <c:pt idx="136">
                  <c:v>1987.0</c:v>
                </c:pt>
                <c:pt idx="137">
                  <c:v>1988.0</c:v>
                </c:pt>
                <c:pt idx="138">
                  <c:v>1989.0</c:v>
                </c:pt>
                <c:pt idx="139">
                  <c:v>1990.0</c:v>
                </c:pt>
                <c:pt idx="140">
                  <c:v>1991.0</c:v>
                </c:pt>
                <c:pt idx="141">
                  <c:v>1992.0</c:v>
                </c:pt>
                <c:pt idx="142">
                  <c:v>1993.0</c:v>
                </c:pt>
                <c:pt idx="143">
                  <c:v>1994.0</c:v>
                </c:pt>
                <c:pt idx="144">
                  <c:v>1995.0</c:v>
                </c:pt>
                <c:pt idx="145">
                  <c:v>1996.0</c:v>
                </c:pt>
                <c:pt idx="146">
                  <c:v>1997.0</c:v>
                </c:pt>
                <c:pt idx="147">
                  <c:v>1998.0</c:v>
                </c:pt>
                <c:pt idx="148">
                  <c:v>1999.0</c:v>
                </c:pt>
                <c:pt idx="149">
                  <c:v>2000.0</c:v>
                </c:pt>
                <c:pt idx="150">
                  <c:v>2001.0</c:v>
                </c:pt>
                <c:pt idx="151">
                  <c:v>2002.0</c:v>
                </c:pt>
                <c:pt idx="152">
                  <c:v>2003.0</c:v>
                </c:pt>
                <c:pt idx="153">
                  <c:v>2004.0</c:v>
                </c:pt>
                <c:pt idx="154">
                  <c:v>2005.0</c:v>
                </c:pt>
                <c:pt idx="155">
                  <c:v>2006.0</c:v>
                </c:pt>
                <c:pt idx="156">
                  <c:v>2007.0</c:v>
                </c:pt>
                <c:pt idx="157">
                  <c:v>2008.0</c:v>
                </c:pt>
                <c:pt idx="158">
                  <c:v>2009.0</c:v>
                </c:pt>
                <c:pt idx="159">
                  <c:v>2010.0</c:v>
                </c:pt>
                <c:pt idx="160">
                  <c:v>2011.0</c:v>
                </c:pt>
                <c:pt idx="161">
                  <c:v>2012.0</c:v>
                </c:pt>
                <c:pt idx="162">
                  <c:v>2013.0</c:v>
                </c:pt>
                <c:pt idx="163">
                  <c:v>2014.0</c:v>
                </c:pt>
                <c:pt idx="164">
                  <c:v>2015.0</c:v>
                </c:pt>
                <c:pt idx="165">
                  <c:v>2016.0</c:v>
                </c:pt>
              </c:numCache>
            </c:numRef>
          </c:xVal>
          <c:yVal>
            <c:numRef>
              <c:f>'[mpd2018 (3).xlsx]cgdppc'!$I$3:$I$168</c:f>
              <c:numCache>
                <c:formatCode>General</c:formatCode>
                <c:ptCount val="166"/>
                <c:pt idx="0">
                  <c:v>2953.0</c:v>
                </c:pt>
                <c:pt idx="1">
                  <c:v>3051.0</c:v>
                </c:pt>
                <c:pt idx="2">
                  <c:v>3123.0</c:v>
                </c:pt>
                <c:pt idx="3">
                  <c:v>3239.0</c:v>
                </c:pt>
                <c:pt idx="4">
                  <c:v>3132.0</c:v>
                </c:pt>
                <c:pt idx="5">
                  <c:v>3307.0</c:v>
                </c:pt>
                <c:pt idx="6">
                  <c:v>3311.0</c:v>
                </c:pt>
                <c:pt idx="7">
                  <c:v>3218.0</c:v>
                </c:pt>
                <c:pt idx="8">
                  <c:v>3319.0</c:v>
                </c:pt>
                <c:pt idx="9">
                  <c:v>3355.0</c:v>
                </c:pt>
                <c:pt idx="10">
                  <c:v>3314.0</c:v>
                </c:pt>
                <c:pt idx="11">
                  <c:v>3143.0</c:v>
                </c:pt>
                <c:pt idx="12">
                  <c:v>3407.0</c:v>
                </c:pt>
                <c:pt idx="13">
                  <c:v>3467.0</c:v>
                </c:pt>
                <c:pt idx="14">
                  <c:v>3518.0</c:v>
                </c:pt>
                <c:pt idx="15">
                  <c:v>3596.0</c:v>
                </c:pt>
                <c:pt idx="16">
                  <c:v>3578.0</c:v>
                </c:pt>
                <c:pt idx="17">
                  <c:v>3718.0</c:v>
                </c:pt>
                <c:pt idx="18">
                  <c:v>3717.0</c:v>
                </c:pt>
                <c:pt idx="19">
                  <c:v>3846.0</c:v>
                </c:pt>
                <c:pt idx="20">
                  <c:v>3824.0</c:v>
                </c:pt>
                <c:pt idx="21">
                  <c:v>3805.0</c:v>
                </c:pt>
                <c:pt idx="22">
                  <c:v>3870.0</c:v>
                </c:pt>
                <c:pt idx="23">
                  <c:v>3908.0</c:v>
                </c:pt>
                <c:pt idx="24">
                  <c:v>3975.0</c:v>
                </c:pt>
                <c:pt idx="25">
                  <c:v>3984.0</c:v>
                </c:pt>
                <c:pt idx="26">
                  <c:v>3991.0</c:v>
                </c:pt>
                <c:pt idx="27">
                  <c:v>3977.0</c:v>
                </c:pt>
                <c:pt idx="28">
                  <c:v>3931.0</c:v>
                </c:pt>
                <c:pt idx="29">
                  <c:v>4090.0</c:v>
                </c:pt>
                <c:pt idx="30">
                  <c:v>4211.0</c:v>
                </c:pt>
                <c:pt idx="31">
                  <c:v>4312.0</c:v>
                </c:pt>
                <c:pt idx="32">
                  <c:v>4326.0</c:v>
                </c:pt>
                <c:pt idx="33">
                  <c:v>4313.0</c:v>
                </c:pt>
                <c:pt idx="34">
                  <c:v>4269.0</c:v>
                </c:pt>
                <c:pt idx="35">
                  <c:v>4314.0</c:v>
                </c:pt>
                <c:pt idx="36">
                  <c:v>4463.0</c:v>
                </c:pt>
                <c:pt idx="37">
                  <c:v>4640.0</c:v>
                </c:pt>
                <c:pt idx="38">
                  <c:v>4866.0</c:v>
                </c:pt>
                <c:pt idx="39">
                  <c:v>4862.0</c:v>
                </c:pt>
                <c:pt idx="40">
                  <c:v>4835.0</c:v>
                </c:pt>
                <c:pt idx="41">
                  <c:v>4692.0</c:v>
                </c:pt>
                <c:pt idx="42">
                  <c:v>4663.0</c:v>
                </c:pt>
                <c:pt idx="43">
                  <c:v>4944.0</c:v>
                </c:pt>
                <c:pt idx="44">
                  <c:v>5068.0</c:v>
                </c:pt>
                <c:pt idx="45">
                  <c:v>5244.0</c:v>
                </c:pt>
                <c:pt idx="46">
                  <c:v>5278.0</c:v>
                </c:pt>
                <c:pt idx="47">
                  <c:v>5497.0</c:v>
                </c:pt>
                <c:pt idx="48">
                  <c:v>5686.0</c:v>
                </c:pt>
                <c:pt idx="49">
                  <c:v>5608.0</c:v>
                </c:pt>
                <c:pt idx="50">
                  <c:v>5572.0</c:v>
                </c:pt>
                <c:pt idx="51">
                  <c:v>5682.0</c:v>
                </c:pt>
                <c:pt idx="52">
                  <c:v>5590.0</c:v>
                </c:pt>
                <c:pt idx="53">
                  <c:v>5590.0</c:v>
                </c:pt>
                <c:pt idx="54">
                  <c:v>5723.0</c:v>
                </c:pt>
                <c:pt idx="55">
                  <c:v>5879.0</c:v>
                </c:pt>
                <c:pt idx="56">
                  <c:v>5956.0</c:v>
                </c:pt>
                <c:pt idx="57">
                  <c:v>5679.0</c:v>
                </c:pt>
                <c:pt idx="58">
                  <c:v>5773.0</c:v>
                </c:pt>
                <c:pt idx="59">
                  <c:v>5917.0</c:v>
                </c:pt>
                <c:pt idx="60">
                  <c:v>6068.0</c:v>
                </c:pt>
                <c:pt idx="61">
                  <c:v>6161.0</c:v>
                </c:pt>
                <c:pt idx="62">
                  <c:v>6393.0</c:v>
                </c:pt>
                <c:pt idx="63">
                  <c:v>6362.0</c:v>
                </c:pt>
                <c:pt idx="64">
                  <c:v>6793.0</c:v>
                </c:pt>
                <c:pt idx="65">
                  <c:v>6876.0</c:v>
                </c:pt>
                <c:pt idx="66">
                  <c:v>6881.0</c:v>
                </c:pt>
                <c:pt idx="67">
                  <c:v>6888.0</c:v>
                </c:pt>
                <c:pt idx="68">
                  <c:v>6099.0</c:v>
                </c:pt>
                <c:pt idx="69">
                  <c:v>5656.0</c:v>
                </c:pt>
                <c:pt idx="70">
                  <c:v>5501.0</c:v>
                </c:pt>
                <c:pt idx="71">
                  <c:v>6015.0</c:v>
                </c:pt>
                <c:pt idx="72">
                  <c:v>6204.0</c:v>
                </c:pt>
                <c:pt idx="73">
                  <c:v>6445.0</c:v>
                </c:pt>
                <c:pt idx="74">
                  <c:v>6770.0</c:v>
                </c:pt>
                <c:pt idx="75">
                  <c:v>6527.0</c:v>
                </c:pt>
                <c:pt idx="76">
                  <c:v>7061.0</c:v>
                </c:pt>
                <c:pt idx="77">
                  <c:v>7150.0</c:v>
                </c:pt>
                <c:pt idx="78">
                  <c:v>7380.0</c:v>
                </c:pt>
                <c:pt idx="79">
                  <c:v>7301.0</c:v>
                </c:pt>
                <c:pt idx="80">
                  <c:v>6900.0</c:v>
                </c:pt>
                <c:pt idx="81">
                  <c:v>6918.0</c:v>
                </c:pt>
                <c:pt idx="82">
                  <c:v>7097.0</c:v>
                </c:pt>
                <c:pt idx="83">
                  <c:v>7546.0</c:v>
                </c:pt>
                <c:pt idx="84">
                  <c:v>7809.0</c:v>
                </c:pt>
                <c:pt idx="85">
                  <c:v>8132.0</c:v>
                </c:pt>
                <c:pt idx="86">
                  <c:v>8384.0</c:v>
                </c:pt>
                <c:pt idx="87">
                  <c:v>8456.0</c:v>
                </c:pt>
                <c:pt idx="88">
                  <c:v>8456.0</c:v>
                </c:pt>
                <c:pt idx="89">
                  <c:v>9264.0</c:v>
                </c:pt>
                <c:pt idx="90">
                  <c:v>10116.0</c:v>
                </c:pt>
                <c:pt idx="91">
                  <c:v>10336.0</c:v>
                </c:pt>
                <c:pt idx="92">
                  <c:v>10485.0</c:v>
                </c:pt>
                <c:pt idx="93">
                  <c:v>10034.0</c:v>
                </c:pt>
                <c:pt idx="94">
                  <c:v>9567.0</c:v>
                </c:pt>
                <c:pt idx="95">
                  <c:v>9152.0</c:v>
                </c:pt>
                <c:pt idx="96">
                  <c:v>8967.0</c:v>
                </c:pt>
                <c:pt idx="97">
                  <c:v>9165.0</c:v>
                </c:pt>
                <c:pt idx="98">
                  <c:v>9457.0</c:v>
                </c:pt>
                <c:pt idx="99">
                  <c:v>9441.0</c:v>
                </c:pt>
                <c:pt idx="100">
                  <c:v>9599.0</c:v>
                </c:pt>
                <c:pt idx="101">
                  <c:v>9507.0</c:v>
                </c:pt>
                <c:pt idx="102">
                  <c:v>9957.0</c:v>
                </c:pt>
                <c:pt idx="103">
                  <c:v>10400.0</c:v>
                </c:pt>
                <c:pt idx="104">
                  <c:v>10779.0</c:v>
                </c:pt>
                <c:pt idx="105">
                  <c:v>10944.0</c:v>
                </c:pt>
                <c:pt idx="106">
                  <c:v>11127.0</c:v>
                </c:pt>
                <c:pt idx="107">
                  <c:v>11132.0</c:v>
                </c:pt>
                <c:pt idx="108">
                  <c:v>11525.0</c:v>
                </c:pt>
                <c:pt idx="109">
                  <c:v>12000.0</c:v>
                </c:pt>
                <c:pt idx="110">
                  <c:v>12385.0</c:v>
                </c:pt>
                <c:pt idx="111">
                  <c:v>12426.0</c:v>
                </c:pt>
                <c:pt idx="112">
                  <c:v>12849.0</c:v>
                </c:pt>
                <c:pt idx="113">
                  <c:v>13513.0</c:v>
                </c:pt>
                <c:pt idx="114">
                  <c:v>13802.0</c:v>
                </c:pt>
                <c:pt idx="115">
                  <c:v>14099.0</c:v>
                </c:pt>
                <c:pt idx="116">
                  <c:v>14440.0</c:v>
                </c:pt>
                <c:pt idx="117">
                  <c:v>14610.0</c:v>
                </c:pt>
                <c:pt idx="118">
                  <c:v>15241.0</c:v>
                </c:pt>
                <c:pt idx="119">
                  <c:v>15715.0</c:v>
                </c:pt>
                <c:pt idx="120">
                  <c:v>15703.0</c:v>
                </c:pt>
                <c:pt idx="121">
                  <c:v>16053.0</c:v>
                </c:pt>
                <c:pt idx="122">
                  <c:v>17116.0</c:v>
                </c:pt>
                <c:pt idx="123">
                  <c:v>16824.0</c:v>
                </c:pt>
                <c:pt idx="124">
                  <c:v>16745.0</c:v>
                </c:pt>
                <c:pt idx="125">
                  <c:v>17398.0</c:v>
                </c:pt>
                <c:pt idx="126">
                  <c:v>18138.0</c:v>
                </c:pt>
                <c:pt idx="127">
                  <c:v>19124.0</c:v>
                </c:pt>
                <c:pt idx="128">
                  <c:v>20129.0</c:v>
                </c:pt>
                <c:pt idx="129">
                  <c:v>20593.0</c:v>
                </c:pt>
                <c:pt idx="130">
                  <c:v>19975.0</c:v>
                </c:pt>
                <c:pt idx="131">
                  <c:v>19865.0</c:v>
                </c:pt>
                <c:pt idx="132">
                  <c:v>20105.0</c:v>
                </c:pt>
                <c:pt idx="133">
                  <c:v>20270.0</c:v>
                </c:pt>
                <c:pt idx="134">
                  <c:v>20712.0</c:v>
                </c:pt>
                <c:pt idx="135">
                  <c:v>21303.0</c:v>
                </c:pt>
                <c:pt idx="136">
                  <c:v>22246.0</c:v>
                </c:pt>
                <c:pt idx="137">
                  <c:v>23075.0</c:v>
                </c:pt>
                <c:pt idx="138">
                  <c:v>23642.0</c:v>
                </c:pt>
                <c:pt idx="139">
                  <c:v>24002.0</c:v>
                </c:pt>
                <c:pt idx="140">
                  <c:v>23696.0</c:v>
                </c:pt>
                <c:pt idx="141">
                  <c:v>23812.0</c:v>
                </c:pt>
                <c:pt idx="142">
                  <c:v>24481.0</c:v>
                </c:pt>
                <c:pt idx="143">
                  <c:v>25353.0</c:v>
                </c:pt>
                <c:pt idx="144">
                  <c:v>26500.0</c:v>
                </c:pt>
                <c:pt idx="145">
                  <c:v>27775.0</c:v>
                </c:pt>
                <c:pt idx="146">
                  <c:v>29840.0</c:v>
                </c:pt>
                <c:pt idx="147">
                  <c:v>30978.0</c:v>
                </c:pt>
                <c:pt idx="148">
                  <c:v>32245.0</c:v>
                </c:pt>
                <c:pt idx="149">
                  <c:v>34390.0</c:v>
                </c:pt>
                <c:pt idx="150">
                  <c:v>35182.0</c:v>
                </c:pt>
                <c:pt idx="151">
                  <c:v>35384.0</c:v>
                </c:pt>
                <c:pt idx="152">
                  <c:v>35354.0</c:v>
                </c:pt>
                <c:pt idx="153">
                  <c:v>36320.0</c:v>
                </c:pt>
                <c:pt idx="154">
                  <c:v>37724.0</c:v>
                </c:pt>
                <c:pt idx="155">
                  <c:v>38251.0</c:v>
                </c:pt>
                <c:pt idx="156">
                  <c:v>38071.0</c:v>
                </c:pt>
                <c:pt idx="157">
                  <c:v>37657.0</c:v>
                </c:pt>
                <c:pt idx="158">
                  <c:v>35730.0</c:v>
                </c:pt>
                <c:pt idx="159">
                  <c:v>35116.0</c:v>
                </c:pt>
                <c:pt idx="160">
                  <c:v>34971.0</c:v>
                </c:pt>
                <c:pt idx="161">
                  <c:v>35784.0</c:v>
                </c:pt>
                <c:pt idx="162">
                  <c:v>37702.0</c:v>
                </c:pt>
                <c:pt idx="163">
                  <c:v>38220.0</c:v>
                </c:pt>
                <c:pt idx="164">
                  <c:v>38749.0</c:v>
                </c:pt>
                <c:pt idx="165">
                  <c:v>39162.0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7-2C5A-4A2F-8C28-714E47CB418A}"/>
            </c:ext>
          </c:extLst>
        </c:ser>
        <c:ser>
          <c:idx val="8"/>
          <c:order val="2"/>
          <c:tx>
            <c:strRef>
              <c:f>'[mpd2018 (3).xlsx]cgdppc'!$J$2</c:f>
              <c:strCache>
                <c:ptCount val="1"/>
                <c:pt idx="0">
                  <c:v>IND</c:v>
                </c:pt>
              </c:strCache>
            </c:strRef>
          </c:tx>
          <c:spPr>
            <a:ln w="19050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accent3">
                    <a:lumMod val="60000"/>
                  </a:schemeClr>
                </a:solidFill>
              </a:ln>
              <a:effectLst/>
            </c:spPr>
          </c:marker>
          <c:xVal>
            <c:numRef>
              <c:f>'[mpd2018 (3).xlsx]cgdppc'!$A$3:$A$168</c:f>
              <c:numCache>
                <c:formatCode>General</c:formatCode>
                <c:ptCount val="166"/>
                <c:pt idx="0">
                  <c:v>1851.0</c:v>
                </c:pt>
                <c:pt idx="1">
                  <c:v>1852.0</c:v>
                </c:pt>
                <c:pt idx="2">
                  <c:v>1853.0</c:v>
                </c:pt>
                <c:pt idx="3">
                  <c:v>1854.0</c:v>
                </c:pt>
                <c:pt idx="4">
                  <c:v>1855.0</c:v>
                </c:pt>
                <c:pt idx="5">
                  <c:v>1856.0</c:v>
                </c:pt>
                <c:pt idx="6">
                  <c:v>1857.0</c:v>
                </c:pt>
                <c:pt idx="7">
                  <c:v>1858.0</c:v>
                </c:pt>
                <c:pt idx="8">
                  <c:v>1859.0</c:v>
                </c:pt>
                <c:pt idx="9">
                  <c:v>1860.0</c:v>
                </c:pt>
                <c:pt idx="10">
                  <c:v>1861.0</c:v>
                </c:pt>
                <c:pt idx="11">
                  <c:v>1862.0</c:v>
                </c:pt>
                <c:pt idx="12">
                  <c:v>1863.0</c:v>
                </c:pt>
                <c:pt idx="13">
                  <c:v>1864.0</c:v>
                </c:pt>
                <c:pt idx="14">
                  <c:v>1865.0</c:v>
                </c:pt>
                <c:pt idx="15">
                  <c:v>1866.0</c:v>
                </c:pt>
                <c:pt idx="16">
                  <c:v>1867.0</c:v>
                </c:pt>
                <c:pt idx="17">
                  <c:v>1868.0</c:v>
                </c:pt>
                <c:pt idx="18">
                  <c:v>1869.0</c:v>
                </c:pt>
                <c:pt idx="19">
                  <c:v>1870.0</c:v>
                </c:pt>
                <c:pt idx="20">
                  <c:v>1871.0</c:v>
                </c:pt>
                <c:pt idx="21">
                  <c:v>1872.0</c:v>
                </c:pt>
                <c:pt idx="22">
                  <c:v>1873.0</c:v>
                </c:pt>
                <c:pt idx="23">
                  <c:v>1874.0</c:v>
                </c:pt>
                <c:pt idx="24">
                  <c:v>1875.0</c:v>
                </c:pt>
                <c:pt idx="25">
                  <c:v>1876.0</c:v>
                </c:pt>
                <c:pt idx="26">
                  <c:v>1877.0</c:v>
                </c:pt>
                <c:pt idx="27">
                  <c:v>1878.0</c:v>
                </c:pt>
                <c:pt idx="28">
                  <c:v>1879.0</c:v>
                </c:pt>
                <c:pt idx="29">
                  <c:v>1880.0</c:v>
                </c:pt>
                <c:pt idx="30">
                  <c:v>1881.0</c:v>
                </c:pt>
                <c:pt idx="31">
                  <c:v>1882.0</c:v>
                </c:pt>
                <c:pt idx="32">
                  <c:v>1883.0</c:v>
                </c:pt>
                <c:pt idx="33">
                  <c:v>1884.0</c:v>
                </c:pt>
                <c:pt idx="34">
                  <c:v>1885.0</c:v>
                </c:pt>
                <c:pt idx="35">
                  <c:v>1886.0</c:v>
                </c:pt>
                <c:pt idx="36">
                  <c:v>1887.0</c:v>
                </c:pt>
                <c:pt idx="37">
                  <c:v>1888.0</c:v>
                </c:pt>
                <c:pt idx="38">
                  <c:v>1889.0</c:v>
                </c:pt>
                <c:pt idx="39">
                  <c:v>1890.0</c:v>
                </c:pt>
                <c:pt idx="40">
                  <c:v>1891.0</c:v>
                </c:pt>
                <c:pt idx="41">
                  <c:v>1892.0</c:v>
                </c:pt>
                <c:pt idx="42">
                  <c:v>1893.0</c:v>
                </c:pt>
                <c:pt idx="43">
                  <c:v>1894.0</c:v>
                </c:pt>
                <c:pt idx="44">
                  <c:v>1895.0</c:v>
                </c:pt>
                <c:pt idx="45">
                  <c:v>1896.0</c:v>
                </c:pt>
                <c:pt idx="46">
                  <c:v>1897.0</c:v>
                </c:pt>
                <c:pt idx="47">
                  <c:v>1898.0</c:v>
                </c:pt>
                <c:pt idx="48">
                  <c:v>1899.0</c:v>
                </c:pt>
                <c:pt idx="49">
                  <c:v>1900.0</c:v>
                </c:pt>
                <c:pt idx="50">
                  <c:v>1901.0</c:v>
                </c:pt>
                <c:pt idx="51">
                  <c:v>1902.0</c:v>
                </c:pt>
                <c:pt idx="52">
                  <c:v>1903.0</c:v>
                </c:pt>
                <c:pt idx="53">
                  <c:v>1904.0</c:v>
                </c:pt>
                <c:pt idx="54">
                  <c:v>1905.0</c:v>
                </c:pt>
                <c:pt idx="55">
                  <c:v>1906.0</c:v>
                </c:pt>
                <c:pt idx="56">
                  <c:v>1907.0</c:v>
                </c:pt>
                <c:pt idx="57">
                  <c:v>1908.0</c:v>
                </c:pt>
                <c:pt idx="58">
                  <c:v>1909.0</c:v>
                </c:pt>
                <c:pt idx="59">
                  <c:v>1910.0</c:v>
                </c:pt>
                <c:pt idx="60">
                  <c:v>1911.0</c:v>
                </c:pt>
                <c:pt idx="61">
                  <c:v>1912.0</c:v>
                </c:pt>
                <c:pt idx="62">
                  <c:v>1913.0</c:v>
                </c:pt>
                <c:pt idx="63">
                  <c:v>1914.0</c:v>
                </c:pt>
                <c:pt idx="64">
                  <c:v>1915.0</c:v>
                </c:pt>
                <c:pt idx="65">
                  <c:v>1916.0</c:v>
                </c:pt>
                <c:pt idx="66">
                  <c:v>1917.0</c:v>
                </c:pt>
                <c:pt idx="67">
                  <c:v>1918.0</c:v>
                </c:pt>
                <c:pt idx="68">
                  <c:v>1919.0</c:v>
                </c:pt>
                <c:pt idx="69">
                  <c:v>1920.0</c:v>
                </c:pt>
                <c:pt idx="70">
                  <c:v>1921.0</c:v>
                </c:pt>
                <c:pt idx="71">
                  <c:v>1922.0</c:v>
                </c:pt>
                <c:pt idx="72">
                  <c:v>1923.0</c:v>
                </c:pt>
                <c:pt idx="73">
                  <c:v>1924.0</c:v>
                </c:pt>
                <c:pt idx="74">
                  <c:v>1925.0</c:v>
                </c:pt>
                <c:pt idx="75">
                  <c:v>1926.0</c:v>
                </c:pt>
                <c:pt idx="76">
                  <c:v>1927.0</c:v>
                </c:pt>
                <c:pt idx="77">
                  <c:v>1928.0</c:v>
                </c:pt>
                <c:pt idx="78">
                  <c:v>1929.0</c:v>
                </c:pt>
                <c:pt idx="79">
                  <c:v>1930.0</c:v>
                </c:pt>
                <c:pt idx="80">
                  <c:v>1931.0</c:v>
                </c:pt>
                <c:pt idx="81">
                  <c:v>1932.0</c:v>
                </c:pt>
                <c:pt idx="82">
                  <c:v>1933.0</c:v>
                </c:pt>
                <c:pt idx="83">
                  <c:v>1934.0</c:v>
                </c:pt>
                <c:pt idx="84">
                  <c:v>1935.0</c:v>
                </c:pt>
                <c:pt idx="85">
                  <c:v>1936.0</c:v>
                </c:pt>
                <c:pt idx="86">
                  <c:v>1937.0</c:v>
                </c:pt>
                <c:pt idx="87">
                  <c:v>1938.0</c:v>
                </c:pt>
                <c:pt idx="88">
                  <c:v>1939.0</c:v>
                </c:pt>
                <c:pt idx="89">
                  <c:v>1940.0</c:v>
                </c:pt>
                <c:pt idx="90">
                  <c:v>1941.0</c:v>
                </c:pt>
                <c:pt idx="91">
                  <c:v>1942.0</c:v>
                </c:pt>
                <c:pt idx="92">
                  <c:v>1943.0</c:v>
                </c:pt>
                <c:pt idx="93">
                  <c:v>1944.0</c:v>
                </c:pt>
                <c:pt idx="94">
                  <c:v>1945.0</c:v>
                </c:pt>
                <c:pt idx="95">
                  <c:v>1946.0</c:v>
                </c:pt>
                <c:pt idx="96">
                  <c:v>1947.0</c:v>
                </c:pt>
                <c:pt idx="97">
                  <c:v>1948.0</c:v>
                </c:pt>
                <c:pt idx="98">
                  <c:v>1949.0</c:v>
                </c:pt>
                <c:pt idx="99">
                  <c:v>1950.0</c:v>
                </c:pt>
                <c:pt idx="100">
                  <c:v>1951.0</c:v>
                </c:pt>
                <c:pt idx="101">
                  <c:v>1952.0</c:v>
                </c:pt>
                <c:pt idx="102">
                  <c:v>1953.0</c:v>
                </c:pt>
                <c:pt idx="103">
                  <c:v>1954.0</c:v>
                </c:pt>
                <c:pt idx="104">
                  <c:v>1955.0</c:v>
                </c:pt>
                <c:pt idx="105">
                  <c:v>1956.0</c:v>
                </c:pt>
                <c:pt idx="106">
                  <c:v>1957.0</c:v>
                </c:pt>
                <c:pt idx="107">
                  <c:v>1958.0</c:v>
                </c:pt>
                <c:pt idx="108">
                  <c:v>1959.0</c:v>
                </c:pt>
                <c:pt idx="109">
                  <c:v>1960.0</c:v>
                </c:pt>
                <c:pt idx="110">
                  <c:v>1961.0</c:v>
                </c:pt>
                <c:pt idx="111">
                  <c:v>1962.0</c:v>
                </c:pt>
                <c:pt idx="112">
                  <c:v>1963.0</c:v>
                </c:pt>
                <c:pt idx="113">
                  <c:v>1964.0</c:v>
                </c:pt>
                <c:pt idx="114">
                  <c:v>1965.0</c:v>
                </c:pt>
                <c:pt idx="115">
                  <c:v>1966.0</c:v>
                </c:pt>
                <c:pt idx="116">
                  <c:v>1967.0</c:v>
                </c:pt>
                <c:pt idx="117">
                  <c:v>1968.0</c:v>
                </c:pt>
                <c:pt idx="118">
                  <c:v>1969.0</c:v>
                </c:pt>
                <c:pt idx="119">
                  <c:v>1970.0</c:v>
                </c:pt>
                <c:pt idx="120">
                  <c:v>1971.0</c:v>
                </c:pt>
                <c:pt idx="121">
                  <c:v>1972.0</c:v>
                </c:pt>
                <c:pt idx="122">
                  <c:v>1973.0</c:v>
                </c:pt>
                <c:pt idx="123">
                  <c:v>1974.0</c:v>
                </c:pt>
                <c:pt idx="124">
                  <c:v>1975.0</c:v>
                </c:pt>
                <c:pt idx="125">
                  <c:v>1976.0</c:v>
                </c:pt>
                <c:pt idx="126">
                  <c:v>1977.0</c:v>
                </c:pt>
                <c:pt idx="127">
                  <c:v>1978.0</c:v>
                </c:pt>
                <c:pt idx="128">
                  <c:v>1979.0</c:v>
                </c:pt>
                <c:pt idx="129">
                  <c:v>1980.0</c:v>
                </c:pt>
                <c:pt idx="130">
                  <c:v>1981.0</c:v>
                </c:pt>
                <c:pt idx="131">
                  <c:v>1982.0</c:v>
                </c:pt>
                <c:pt idx="132">
                  <c:v>1983.0</c:v>
                </c:pt>
                <c:pt idx="133">
                  <c:v>1984.0</c:v>
                </c:pt>
                <c:pt idx="134">
                  <c:v>1985.0</c:v>
                </c:pt>
                <c:pt idx="135">
                  <c:v>1986.0</c:v>
                </c:pt>
                <c:pt idx="136">
                  <c:v>1987.0</c:v>
                </c:pt>
                <c:pt idx="137">
                  <c:v>1988.0</c:v>
                </c:pt>
                <c:pt idx="138">
                  <c:v>1989.0</c:v>
                </c:pt>
                <c:pt idx="139">
                  <c:v>1990.0</c:v>
                </c:pt>
                <c:pt idx="140">
                  <c:v>1991.0</c:v>
                </c:pt>
                <c:pt idx="141">
                  <c:v>1992.0</c:v>
                </c:pt>
                <c:pt idx="142">
                  <c:v>1993.0</c:v>
                </c:pt>
                <c:pt idx="143">
                  <c:v>1994.0</c:v>
                </c:pt>
                <c:pt idx="144">
                  <c:v>1995.0</c:v>
                </c:pt>
                <c:pt idx="145">
                  <c:v>1996.0</c:v>
                </c:pt>
                <c:pt idx="146">
                  <c:v>1997.0</c:v>
                </c:pt>
                <c:pt idx="147">
                  <c:v>1998.0</c:v>
                </c:pt>
                <c:pt idx="148">
                  <c:v>1999.0</c:v>
                </c:pt>
                <c:pt idx="149">
                  <c:v>2000.0</c:v>
                </c:pt>
                <c:pt idx="150">
                  <c:v>2001.0</c:v>
                </c:pt>
                <c:pt idx="151">
                  <c:v>2002.0</c:v>
                </c:pt>
                <c:pt idx="152">
                  <c:v>2003.0</c:v>
                </c:pt>
                <c:pt idx="153">
                  <c:v>2004.0</c:v>
                </c:pt>
                <c:pt idx="154">
                  <c:v>2005.0</c:v>
                </c:pt>
                <c:pt idx="155">
                  <c:v>2006.0</c:v>
                </c:pt>
                <c:pt idx="156">
                  <c:v>2007.0</c:v>
                </c:pt>
                <c:pt idx="157">
                  <c:v>2008.0</c:v>
                </c:pt>
                <c:pt idx="158">
                  <c:v>2009.0</c:v>
                </c:pt>
                <c:pt idx="159">
                  <c:v>2010.0</c:v>
                </c:pt>
                <c:pt idx="160">
                  <c:v>2011.0</c:v>
                </c:pt>
                <c:pt idx="161">
                  <c:v>2012.0</c:v>
                </c:pt>
                <c:pt idx="162">
                  <c:v>2013.0</c:v>
                </c:pt>
                <c:pt idx="163">
                  <c:v>2014.0</c:v>
                </c:pt>
                <c:pt idx="164">
                  <c:v>2015.0</c:v>
                </c:pt>
                <c:pt idx="165">
                  <c:v>2016.0</c:v>
                </c:pt>
              </c:numCache>
            </c:numRef>
          </c:xVal>
          <c:yVal>
            <c:numRef>
              <c:f>'[mpd2018 (3).xlsx]cgdppc'!$J$3:$J$168</c:f>
              <c:numCache>
                <c:formatCode>General</c:formatCode>
                <c:ptCount val="166"/>
                <c:pt idx="0">
                  <c:v>978.0</c:v>
                </c:pt>
                <c:pt idx="10">
                  <c:v>925.0</c:v>
                </c:pt>
                <c:pt idx="19">
                  <c:v>878.0</c:v>
                </c:pt>
                <c:pt idx="33">
                  <c:v>969.0</c:v>
                </c:pt>
                <c:pt idx="34">
                  <c:v>1002.0</c:v>
                </c:pt>
                <c:pt idx="35">
                  <c:v>973.0</c:v>
                </c:pt>
                <c:pt idx="36">
                  <c:v>1020.0</c:v>
                </c:pt>
                <c:pt idx="37">
                  <c:v>1032.0</c:v>
                </c:pt>
                <c:pt idx="38">
                  <c:v>1006.0</c:v>
                </c:pt>
                <c:pt idx="39">
                  <c:v>1056.0</c:v>
                </c:pt>
                <c:pt idx="40">
                  <c:v>961.0</c:v>
                </c:pt>
                <c:pt idx="41">
                  <c:v>1041.0</c:v>
                </c:pt>
                <c:pt idx="42">
                  <c:v>1071.0</c:v>
                </c:pt>
                <c:pt idx="43">
                  <c:v>1090.0</c:v>
                </c:pt>
                <c:pt idx="44">
                  <c:v>1066.0</c:v>
                </c:pt>
                <c:pt idx="45">
                  <c:v>990.0</c:v>
                </c:pt>
                <c:pt idx="46">
                  <c:v>1174.0</c:v>
                </c:pt>
                <c:pt idx="47">
                  <c:v>1179.0</c:v>
                </c:pt>
                <c:pt idx="48">
                  <c:v>1090.0</c:v>
                </c:pt>
                <c:pt idx="49">
                  <c:v>1131.0</c:v>
                </c:pt>
                <c:pt idx="50">
                  <c:v>1152.0</c:v>
                </c:pt>
                <c:pt idx="51">
                  <c:v>1246.0</c:v>
                </c:pt>
                <c:pt idx="52">
                  <c:v>1262.0</c:v>
                </c:pt>
                <c:pt idx="53">
                  <c:v>1265.0</c:v>
                </c:pt>
                <c:pt idx="54">
                  <c:v>1240.0</c:v>
                </c:pt>
                <c:pt idx="55">
                  <c:v>1273.0</c:v>
                </c:pt>
                <c:pt idx="56">
                  <c:v>1193.0</c:v>
                </c:pt>
                <c:pt idx="57">
                  <c:v>1208.0</c:v>
                </c:pt>
                <c:pt idx="58">
                  <c:v>1371.0</c:v>
                </c:pt>
                <c:pt idx="59">
                  <c:v>1371.0</c:v>
                </c:pt>
                <c:pt idx="60">
                  <c:v>1365.0</c:v>
                </c:pt>
                <c:pt idx="61">
                  <c:v>1367.0</c:v>
                </c:pt>
                <c:pt idx="62">
                  <c:v>1340.0</c:v>
                </c:pt>
                <c:pt idx="63">
                  <c:v>1417.0</c:v>
                </c:pt>
                <c:pt idx="64">
                  <c:v>1387.0</c:v>
                </c:pt>
                <c:pt idx="65">
                  <c:v>1432.0</c:v>
                </c:pt>
                <c:pt idx="66">
                  <c:v>1410.0</c:v>
                </c:pt>
                <c:pt idx="67">
                  <c:v>1234.0</c:v>
                </c:pt>
                <c:pt idx="68">
                  <c:v>1409.0</c:v>
                </c:pt>
                <c:pt idx="69">
                  <c:v>1301.0</c:v>
                </c:pt>
                <c:pt idx="70">
                  <c:v>1397.0</c:v>
                </c:pt>
                <c:pt idx="71">
                  <c:v>1447.0</c:v>
                </c:pt>
                <c:pt idx="72">
                  <c:v>1391.0</c:v>
                </c:pt>
                <c:pt idx="73">
                  <c:v>1451.0</c:v>
                </c:pt>
                <c:pt idx="74">
                  <c:v>1459.0</c:v>
                </c:pt>
                <c:pt idx="75">
                  <c:v>1495.0</c:v>
                </c:pt>
                <c:pt idx="76">
                  <c:v>1486.0</c:v>
                </c:pt>
                <c:pt idx="77">
                  <c:v>1492.0</c:v>
                </c:pt>
                <c:pt idx="78">
                  <c:v>1544.0</c:v>
                </c:pt>
                <c:pt idx="79">
                  <c:v>1545.0</c:v>
                </c:pt>
                <c:pt idx="80">
                  <c:v>1520.0</c:v>
                </c:pt>
                <c:pt idx="81">
                  <c:v>1521.0</c:v>
                </c:pt>
                <c:pt idx="82">
                  <c:v>1507.0</c:v>
                </c:pt>
                <c:pt idx="83">
                  <c:v>1506.0</c:v>
                </c:pt>
                <c:pt idx="84">
                  <c:v>1476.0</c:v>
                </c:pt>
                <c:pt idx="85">
                  <c:v>1518.0</c:v>
                </c:pt>
                <c:pt idx="86">
                  <c:v>1478.0</c:v>
                </c:pt>
                <c:pt idx="87">
                  <c:v>1466.0</c:v>
                </c:pt>
                <c:pt idx="88">
                  <c:v>1483.0</c:v>
                </c:pt>
                <c:pt idx="89">
                  <c:v>1516.0</c:v>
                </c:pt>
                <c:pt idx="90">
                  <c:v>1532.0</c:v>
                </c:pt>
                <c:pt idx="91">
                  <c:v>1512.0</c:v>
                </c:pt>
                <c:pt idx="92">
                  <c:v>1559.0</c:v>
                </c:pt>
                <c:pt idx="93">
                  <c:v>1531.0</c:v>
                </c:pt>
                <c:pt idx="94">
                  <c:v>1494.0</c:v>
                </c:pt>
                <c:pt idx="95">
                  <c:v>1404.0</c:v>
                </c:pt>
                <c:pt idx="96">
                  <c:v>1399.0</c:v>
                </c:pt>
                <c:pt idx="97">
                  <c:v>1403.0</c:v>
                </c:pt>
                <c:pt idx="98">
                  <c:v>1425.0</c:v>
                </c:pt>
                <c:pt idx="99">
                  <c:v>1417.0</c:v>
                </c:pt>
                <c:pt idx="100">
                  <c:v>1426.0</c:v>
                </c:pt>
                <c:pt idx="101">
                  <c:v>1380.0</c:v>
                </c:pt>
                <c:pt idx="102">
                  <c:v>1411.0</c:v>
                </c:pt>
                <c:pt idx="103">
                  <c:v>1419.0</c:v>
                </c:pt>
                <c:pt idx="104">
                  <c:v>1392.0</c:v>
                </c:pt>
                <c:pt idx="105">
                  <c:v>1430.0</c:v>
                </c:pt>
                <c:pt idx="106">
                  <c:v>1359.0</c:v>
                </c:pt>
                <c:pt idx="107">
                  <c:v>1393.0</c:v>
                </c:pt>
                <c:pt idx="108">
                  <c:v>1353.0</c:v>
                </c:pt>
                <c:pt idx="109">
                  <c:v>1403.0</c:v>
                </c:pt>
                <c:pt idx="110">
                  <c:v>1378.0</c:v>
                </c:pt>
                <c:pt idx="111">
                  <c:v>1356.0</c:v>
                </c:pt>
                <c:pt idx="112">
                  <c:v>1356.0</c:v>
                </c:pt>
                <c:pt idx="113">
                  <c:v>1389.0</c:v>
                </c:pt>
                <c:pt idx="114">
                  <c:v>1277.0</c:v>
                </c:pt>
                <c:pt idx="115">
                  <c:v>1233.0</c:v>
                </c:pt>
                <c:pt idx="116">
                  <c:v>1272.0</c:v>
                </c:pt>
                <c:pt idx="117">
                  <c:v>1233.0</c:v>
                </c:pt>
                <c:pt idx="118">
                  <c:v>1239.0</c:v>
                </c:pt>
                <c:pt idx="119">
                  <c:v>1234.0</c:v>
                </c:pt>
                <c:pt idx="120">
                  <c:v>1237.0</c:v>
                </c:pt>
                <c:pt idx="121">
                  <c:v>1238.0</c:v>
                </c:pt>
                <c:pt idx="122">
                  <c:v>1301.0</c:v>
                </c:pt>
                <c:pt idx="123">
                  <c:v>1264.0</c:v>
                </c:pt>
                <c:pt idx="124">
                  <c:v>1362.0</c:v>
                </c:pt>
                <c:pt idx="125">
                  <c:v>1304.0</c:v>
                </c:pt>
                <c:pt idx="126">
                  <c:v>1283.0</c:v>
                </c:pt>
                <c:pt idx="127">
                  <c:v>1238.0</c:v>
                </c:pt>
                <c:pt idx="128">
                  <c:v>1131.0</c:v>
                </c:pt>
                <c:pt idx="129">
                  <c:v>1143.0</c:v>
                </c:pt>
                <c:pt idx="130">
                  <c:v>1109.0</c:v>
                </c:pt>
                <c:pt idx="131">
                  <c:v>1066.0</c:v>
                </c:pt>
                <c:pt idx="132">
                  <c:v>1059.0</c:v>
                </c:pt>
                <c:pt idx="133">
                  <c:v>1035.0</c:v>
                </c:pt>
                <c:pt idx="134">
                  <c:v>1021.0</c:v>
                </c:pt>
                <c:pt idx="135">
                  <c:v>1054.0</c:v>
                </c:pt>
                <c:pt idx="136">
                  <c:v>1094.0</c:v>
                </c:pt>
                <c:pt idx="137">
                  <c:v>1168.0</c:v>
                </c:pt>
                <c:pt idx="138">
                  <c:v>1228.0</c:v>
                </c:pt>
                <c:pt idx="139">
                  <c:v>1283.0</c:v>
                </c:pt>
                <c:pt idx="140">
                  <c:v>1297.0</c:v>
                </c:pt>
                <c:pt idx="141">
                  <c:v>1354.0</c:v>
                </c:pt>
                <c:pt idx="142">
                  <c:v>1428.0</c:v>
                </c:pt>
                <c:pt idx="143">
                  <c:v>1484.0</c:v>
                </c:pt>
                <c:pt idx="144">
                  <c:v>1565.0</c:v>
                </c:pt>
                <c:pt idx="145">
                  <c:v>1677.0</c:v>
                </c:pt>
                <c:pt idx="146">
                  <c:v>1742.0</c:v>
                </c:pt>
                <c:pt idx="147">
                  <c:v>1845.0</c:v>
                </c:pt>
                <c:pt idx="148">
                  <c:v>1935.0</c:v>
                </c:pt>
                <c:pt idx="149">
                  <c:v>2003.0</c:v>
                </c:pt>
                <c:pt idx="150">
                  <c:v>2086.0</c:v>
                </c:pt>
                <c:pt idx="151">
                  <c:v>2177.0</c:v>
                </c:pt>
                <c:pt idx="152">
                  <c:v>2351.0</c:v>
                </c:pt>
                <c:pt idx="153">
                  <c:v>2502.0</c:v>
                </c:pt>
                <c:pt idx="154">
                  <c:v>2789.0</c:v>
                </c:pt>
                <c:pt idx="155">
                  <c:v>3060.0</c:v>
                </c:pt>
                <c:pt idx="156">
                  <c:v>3333.0</c:v>
                </c:pt>
                <c:pt idx="157">
                  <c:v>3754.0</c:v>
                </c:pt>
                <c:pt idx="158">
                  <c:v>3936.0</c:v>
                </c:pt>
                <c:pt idx="159">
                  <c:v>4353.0</c:v>
                </c:pt>
                <c:pt idx="160">
                  <c:v>4768.0</c:v>
                </c:pt>
                <c:pt idx="161">
                  <c:v>4974.0</c:v>
                </c:pt>
                <c:pt idx="162">
                  <c:v>5052.0</c:v>
                </c:pt>
                <c:pt idx="163">
                  <c:v>5312.0</c:v>
                </c:pt>
                <c:pt idx="164">
                  <c:v>5639.0</c:v>
                </c:pt>
                <c:pt idx="165">
                  <c:v>5961.0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8-2C5A-4A2F-8C28-714E47CB418A}"/>
            </c:ext>
          </c:extLst>
        </c:ser>
        <c:ser>
          <c:idx val="10"/>
          <c:order val="3"/>
          <c:tx>
            <c:strRef>
              <c:f>'[mpd2018 (3).xlsx]cgdppc'!$L$2</c:f>
              <c:strCache>
                <c:ptCount val="1"/>
                <c:pt idx="0">
                  <c:v>JPN</c:v>
                </c:pt>
              </c:strCache>
            </c:strRef>
          </c:tx>
          <c:spPr>
            <a:ln w="19050" cap="rnd">
              <a:solidFill>
                <a:schemeClr val="accent5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>
                  <a:lumMod val="60000"/>
                </a:schemeClr>
              </a:solidFill>
              <a:ln w="9525">
                <a:solidFill>
                  <a:schemeClr val="accent5">
                    <a:lumMod val="60000"/>
                  </a:schemeClr>
                </a:solidFill>
              </a:ln>
              <a:effectLst/>
            </c:spPr>
          </c:marker>
          <c:xVal>
            <c:numRef>
              <c:f>'[mpd2018 (3).xlsx]cgdppc'!$A$3:$A$168</c:f>
              <c:numCache>
                <c:formatCode>General</c:formatCode>
                <c:ptCount val="166"/>
                <c:pt idx="0">
                  <c:v>1851.0</c:v>
                </c:pt>
                <c:pt idx="1">
                  <c:v>1852.0</c:v>
                </c:pt>
                <c:pt idx="2">
                  <c:v>1853.0</c:v>
                </c:pt>
                <c:pt idx="3">
                  <c:v>1854.0</c:v>
                </c:pt>
                <c:pt idx="4">
                  <c:v>1855.0</c:v>
                </c:pt>
                <c:pt idx="5">
                  <c:v>1856.0</c:v>
                </c:pt>
                <c:pt idx="6">
                  <c:v>1857.0</c:v>
                </c:pt>
                <c:pt idx="7">
                  <c:v>1858.0</c:v>
                </c:pt>
                <c:pt idx="8">
                  <c:v>1859.0</c:v>
                </c:pt>
                <c:pt idx="9">
                  <c:v>1860.0</c:v>
                </c:pt>
                <c:pt idx="10">
                  <c:v>1861.0</c:v>
                </c:pt>
                <c:pt idx="11">
                  <c:v>1862.0</c:v>
                </c:pt>
                <c:pt idx="12">
                  <c:v>1863.0</c:v>
                </c:pt>
                <c:pt idx="13">
                  <c:v>1864.0</c:v>
                </c:pt>
                <c:pt idx="14">
                  <c:v>1865.0</c:v>
                </c:pt>
                <c:pt idx="15">
                  <c:v>1866.0</c:v>
                </c:pt>
                <c:pt idx="16">
                  <c:v>1867.0</c:v>
                </c:pt>
                <c:pt idx="17">
                  <c:v>1868.0</c:v>
                </c:pt>
                <c:pt idx="18">
                  <c:v>1869.0</c:v>
                </c:pt>
                <c:pt idx="19">
                  <c:v>1870.0</c:v>
                </c:pt>
                <c:pt idx="20">
                  <c:v>1871.0</c:v>
                </c:pt>
                <c:pt idx="21">
                  <c:v>1872.0</c:v>
                </c:pt>
                <c:pt idx="22">
                  <c:v>1873.0</c:v>
                </c:pt>
                <c:pt idx="23">
                  <c:v>1874.0</c:v>
                </c:pt>
                <c:pt idx="24">
                  <c:v>1875.0</c:v>
                </c:pt>
                <c:pt idx="25">
                  <c:v>1876.0</c:v>
                </c:pt>
                <c:pt idx="26">
                  <c:v>1877.0</c:v>
                </c:pt>
                <c:pt idx="27">
                  <c:v>1878.0</c:v>
                </c:pt>
                <c:pt idx="28">
                  <c:v>1879.0</c:v>
                </c:pt>
                <c:pt idx="29">
                  <c:v>1880.0</c:v>
                </c:pt>
                <c:pt idx="30">
                  <c:v>1881.0</c:v>
                </c:pt>
                <c:pt idx="31">
                  <c:v>1882.0</c:v>
                </c:pt>
                <c:pt idx="32">
                  <c:v>1883.0</c:v>
                </c:pt>
                <c:pt idx="33">
                  <c:v>1884.0</c:v>
                </c:pt>
                <c:pt idx="34">
                  <c:v>1885.0</c:v>
                </c:pt>
                <c:pt idx="35">
                  <c:v>1886.0</c:v>
                </c:pt>
                <c:pt idx="36">
                  <c:v>1887.0</c:v>
                </c:pt>
                <c:pt idx="37">
                  <c:v>1888.0</c:v>
                </c:pt>
                <c:pt idx="38">
                  <c:v>1889.0</c:v>
                </c:pt>
                <c:pt idx="39">
                  <c:v>1890.0</c:v>
                </c:pt>
                <c:pt idx="40">
                  <c:v>1891.0</c:v>
                </c:pt>
                <c:pt idx="41">
                  <c:v>1892.0</c:v>
                </c:pt>
                <c:pt idx="42">
                  <c:v>1893.0</c:v>
                </c:pt>
                <c:pt idx="43">
                  <c:v>1894.0</c:v>
                </c:pt>
                <c:pt idx="44">
                  <c:v>1895.0</c:v>
                </c:pt>
                <c:pt idx="45">
                  <c:v>1896.0</c:v>
                </c:pt>
                <c:pt idx="46">
                  <c:v>1897.0</c:v>
                </c:pt>
                <c:pt idx="47">
                  <c:v>1898.0</c:v>
                </c:pt>
                <c:pt idx="48">
                  <c:v>1899.0</c:v>
                </c:pt>
                <c:pt idx="49">
                  <c:v>1900.0</c:v>
                </c:pt>
                <c:pt idx="50">
                  <c:v>1901.0</c:v>
                </c:pt>
                <c:pt idx="51">
                  <c:v>1902.0</c:v>
                </c:pt>
                <c:pt idx="52">
                  <c:v>1903.0</c:v>
                </c:pt>
                <c:pt idx="53">
                  <c:v>1904.0</c:v>
                </c:pt>
                <c:pt idx="54">
                  <c:v>1905.0</c:v>
                </c:pt>
                <c:pt idx="55">
                  <c:v>1906.0</c:v>
                </c:pt>
                <c:pt idx="56">
                  <c:v>1907.0</c:v>
                </c:pt>
                <c:pt idx="57">
                  <c:v>1908.0</c:v>
                </c:pt>
                <c:pt idx="58">
                  <c:v>1909.0</c:v>
                </c:pt>
                <c:pt idx="59">
                  <c:v>1910.0</c:v>
                </c:pt>
                <c:pt idx="60">
                  <c:v>1911.0</c:v>
                </c:pt>
                <c:pt idx="61">
                  <c:v>1912.0</c:v>
                </c:pt>
                <c:pt idx="62">
                  <c:v>1913.0</c:v>
                </c:pt>
                <c:pt idx="63">
                  <c:v>1914.0</c:v>
                </c:pt>
                <c:pt idx="64">
                  <c:v>1915.0</c:v>
                </c:pt>
                <c:pt idx="65">
                  <c:v>1916.0</c:v>
                </c:pt>
                <c:pt idx="66">
                  <c:v>1917.0</c:v>
                </c:pt>
                <c:pt idx="67">
                  <c:v>1918.0</c:v>
                </c:pt>
                <c:pt idx="68">
                  <c:v>1919.0</c:v>
                </c:pt>
                <c:pt idx="69">
                  <c:v>1920.0</c:v>
                </c:pt>
                <c:pt idx="70">
                  <c:v>1921.0</c:v>
                </c:pt>
                <c:pt idx="71">
                  <c:v>1922.0</c:v>
                </c:pt>
                <c:pt idx="72">
                  <c:v>1923.0</c:v>
                </c:pt>
                <c:pt idx="73">
                  <c:v>1924.0</c:v>
                </c:pt>
                <c:pt idx="74">
                  <c:v>1925.0</c:v>
                </c:pt>
                <c:pt idx="75">
                  <c:v>1926.0</c:v>
                </c:pt>
                <c:pt idx="76">
                  <c:v>1927.0</c:v>
                </c:pt>
                <c:pt idx="77">
                  <c:v>1928.0</c:v>
                </c:pt>
                <c:pt idx="78">
                  <c:v>1929.0</c:v>
                </c:pt>
                <c:pt idx="79">
                  <c:v>1930.0</c:v>
                </c:pt>
                <c:pt idx="80">
                  <c:v>1931.0</c:v>
                </c:pt>
                <c:pt idx="81">
                  <c:v>1932.0</c:v>
                </c:pt>
                <c:pt idx="82">
                  <c:v>1933.0</c:v>
                </c:pt>
                <c:pt idx="83">
                  <c:v>1934.0</c:v>
                </c:pt>
                <c:pt idx="84">
                  <c:v>1935.0</c:v>
                </c:pt>
                <c:pt idx="85">
                  <c:v>1936.0</c:v>
                </c:pt>
                <c:pt idx="86">
                  <c:v>1937.0</c:v>
                </c:pt>
                <c:pt idx="87">
                  <c:v>1938.0</c:v>
                </c:pt>
                <c:pt idx="88">
                  <c:v>1939.0</c:v>
                </c:pt>
                <c:pt idx="89">
                  <c:v>1940.0</c:v>
                </c:pt>
                <c:pt idx="90">
                  <c:v>1941.0</c:v>
                </c:pt>
                <c:pt idx="91">
                  <c:v>1942.0</c:v>
                </c:pt>
                <c:pt idx="92">
                  <c:v>1943.0</c:v>
                </c:pt>
                <c:pt idx="93">
                  <c:v>1944.0</c:v>
                </c:pt>
                <c:pt idx="94">
                  <c:v>1945.0</c:v>
                </c:pt>
                <c:pt idx="95">
                  <c:v>1946.0</c:v>
                </c:pt>
                <c:pt idx="96">
                  <c:v>1947.0</c:v>
                </c:pt>
                <c:pt idx="97">
                  <c:v>1948.0</c:v>
                </c:pt>
                <c:pt idx="98">
                  <c:v>1949.0</c:v>
                </c:pt>
                <c:pt idx="99">
                  <c:v>1950.0</c:v>
                </c:pt>
                <c:pt idx="100">
                  <c:v>1951.0</c:v>
                </c:pt>
                <c:pt idx="101">
                  <c:v>1952.0</c:v>
                </c:pt>
                <c:pt idx="102">
                  <c:v>1953.0</c:v>
                </c:pt>
                <c:pt idx="103">
                  <c:v>1954.0</c:v>
                </c:pt>
                <c:pt idx="104">
                  <c:v>1955.0</c:v>
                </c:pt>
                <c:pt idx="105">
                  <c:v>1956.0</c:v>
                </c:pt>
                <c:pt idx="106">
                  <c:v>1957.0</c:v>
                </c:pt>
                <c:pt idx="107">
                  <c:v>1958.0</c:v>
                </c:pt>
                <c:pt idx="108">
                  <c:v>1959.0</c:v>
                </c:pt>
                <c:pt idx="109">
                  <c:v>1960.0</c:v>
                </c:pt>
                <c:pt idx="110">
                  <c:v>1961.0</c:v>
                </c:pt>
                <c:pt idx="111">
                  <c:v>1962.0</c:v>
                </c:pt>
                <c:pt idx="112">
                  <c:v>1963.0</c:v>
                </c:pt>
                <c:pt idx="113">
                  <c:v>1964.0</c:v>
                </c:pt>
                <c:pt idx="114">
                  <c:v>1965.0</c:v>
                </c:pt>
                <c:pt idx="115">
                  <c:v>1966.0</c:v>
                </c:pt>
                <c:pt idx="116">
                  <c:v>1967.0</c:v>
                </c:pt>
                <c:pt idx="117">
                  <c:v>1968.0</c:v>
                </c:pt>
                <c:pt idx="118">
                  <c:v>1969.0</c:v>
                </c:pt>
                <c:pt idx="119">
                  <c:v>1970.0</c:v>
                </c:pt>
                <c:pt idx="120">
                  <c:v>1971.0</c:v>
                </c:pt>
                <c:pt idx="121">
                  <c:v>1972.0</c:v>
                </c:pt>
                <c:pt idx="122">
                  <c:v>1973.0</c:v>
                </c:pt>
                <c:pt idx="123">
                  <c:v>1974.0</c:v>
                </c:pt>
                <c:pt idx="124">
                  <c:v>1975.0</c:v>
                </c:pt>
                <c:pt idx="125">
                  <c:v>1976.0</c:v>
                </c:pt>
                <c:pt idx="126">
                  <c:v>1977.0</c:v>
                </c:pt>
                <c:pt idx="127">
                  <c:v>1978.0</c:v>
                </c:pt>
                <c:pt idx="128">
                  <c:v>1979.0</c:v>
                </c:pt>
                <c:pt idx="129">
                  <c:v>1980.0</c:v>
                </c:pt>
                <c:pt idx="130">
                  <c:v>1981.0</c:v>
                </c:pt>
                <c:pt idx="131">
                  <c:v>1982.0</c:v>
                </c:pt>
                <c:pt idx="132">
                  <c:v>1983.0</c:v>
                </c:pt>
                <c:pt idx="133">
                  <c:v>1984.0</c:v>
                </c:pt>
                <c:pt idx="134">
                  <c:v>1985.0</c:v>
                </c:pt>
                <c:pt idx="135">
                  <c:v>1986.0</c:v>
                </c:pt>
                <c:pt idx="136">
                  <c:v>1987.0</c:v>
                </c:pt>
                <c:pt idx="137">
                  <c:v>1988.0</c:v>
                </c:pt>
                <c:pt idx="138">
                  <c:v>1989.0</c:v>
                </c:pt>
                <c:pt idx="139">
                  <c:v>1990.0</c:v>
                </c:pt>
                <c:pt idx="140">
                  <c:v>1991.0</c:v>
                </c:pt>
                <c:pt idx="141">
                  <c:v>1992.0</c:v>
                </c:pt>
                <c:pt idx="142">
                  <c:v>1993.0</c:v>
                </c:pt>
                <c:pt idx="143">
                  <c:v>1994.0</c:v>
                </c:pt>
                <c:pt idx="144">
                  <c:v>1995.0</c:v>
                </c:pt>
                <c:pt idx="145">
                  <c:v>1996.0</c:v>
                </c:pt>
                <c:pt idx="146">
                  <c:v>1997.0</c:v>
                </c:pt>
                <c:pt idx="147">
                  <c:v>1998.0</c:v>
                </c:pt>
                <c:pt idx="148">
                  <c:v>1999.0</c:v>
                </c:pt>
                <c:pt idx="149">
                  <c:v>2000.0</c:v>
                </c:pt>
                <c:pt idx="150">
                  <c:v>2001.0</c:v>
                </c:pt>
                <c:pt idx="151">
                  <c:v>2002.0</c:v>
                </c:pt>
                <c:pt idx="152">
                  <c:v>2003.0</c:v>
                </c:pt>
                <c:pt idx="153">
                  <c:v>2004.0</c:v>
                </c:pt>
                <c:pt idx="154">
                  <c:v>2005.0</c:v>
                </c:pt>
                <c:pt idx="155">
                  <c:v>2006.0</c:v>
                </c:pt>
                <c:pt idx="156">
                  <c:v>2007.0</c:v>
                </c:pt>
                <c:pt idx="157">
                  <c:v>2008.0</c:v>
                </c:pt>
                <c:pt idx="158">
                  <c:v>2009.0</c:v>
                </c:pt>
                <c:pt idx="159">
                  <c:v>2010.0</c:v>
                </c:pt>
                <c:pt idx="160">
                  <c:v>2011.0</c:v>
                </c:pt>
                <c:pt idx="161">
                  <c:v>2012.0</c:v>
                </c:pt>
                <c:pt idx="162">
                  <c:v>2013.0</c:v>
                </c:pt>
                <c:pt idx="163">
                  <c:v>2014.0</c:v>
                </c:pt>
                <c:pt idx="164">
                  <c:v>2015.0</c:v>
                </c:pt>
                <c:pt idx="165">
                  <c:v>2016.0</c:v>
                </c:pt>
              </c:numCache>
            </c:numRef>
          </c:xVal>
          <c:yVal>
            <c:numRef>
              <c:f>'[mpd2018 (3).xlsx]cgdppc'!$L$3:$L$168</c:f>
              <c:numCache>
                <c:formatCode>General</c:formatCode>
                <c:ptCount val="166"/>
                <c:pt idx="19">
                  <c:v>985.0</c:v>
                </c:pt>
                <c:pt idx="20">
                  <c:v>991.0</c:v>
                </c:pt>
                <c:pt idx="21">
                  <c:v>996.0</c:v>
                </c:pt>
                <c:pt idx="22">
                  <c:v>1003.0</c:v>
                </c:pt>
                <c:pt idx="23">
                  <c:v>1010.0</c:v>
                </c:pt>
                <c:pt idx="24">
                  <c:v>1082.0</c:v>
                </c:pt>
                <c:pt idx="25">
                  <c:v>1048.0</c:v>
                </c:pt>
                <c:pt idx="26">
                  <c:v>1072.0</c:v>
                </c:pt>
                <c:pt idx="27">
                  <c:v>1060.0</c:v>
                </c:pt>
                <c:pt idx="28">
                  <c:v>1116.0</c:v>
                </c:pt>
                <c:pt idx="29">
                  <c:v>1153.0</c:v>
                </c:pt>
                <c:pt idx="30">
                  <c:v>1108.0</c:v>
                </c:pt>
                <c:pt idx="31">
                  <c:v>1127.0</c:v>
                </c:pt>
                <c:pt idx="32">
                  <c:v>1118.0</c:v>
                </c:pt>
                <c:pt idx="33">
                  <c:v>1116.0</c:v>
                </c:pt>
                <c:pt idx="34">
                  <c:v>1149.0</c:v>
                </c:pt>
                <c:pt idx="35">
                  <c:v>1224.0</c:v>
                </c:pt>
                <c:pt idx="36">
                  <c:v>1271.0</c:v>
                </c:pt>
                <c:pt idx="37">
                  <c:v>1201.0</c:v>
                </c:pt>
                <c:pt idx="38">
                  <c:v>1246.0</c:v>
                </c:pt>
                <c:pt idx="39">
                  <c:v>1351.0</c:v>
                </c:pt>
                <c:pt idx="40">
                  <c:v>1277.0</c:v>
                </c:pt>
                <c:pt idx="41">
                  <c:v>1352.0</c:v>
                </c:pt>
                <c:pt idx="42">
                  <c:v>1347.0</c:v>
                </c:pt>
                <c:pt idx="43">
                  <c:v>1495.0</c:v>
                </c:pt>
                <c:pt idx="44">
                  <c:v>1500.0</c:v>
                </c:pt>
                <c:pt idx="45">
                  <c:v>1404.0</c:v>
                </c:pt>
                <c:pt idx="46">
                  <c:v>1418.0</c:v>
                </c:pt>
                <c:pt idx="47">
                  <c:v>1668.0</c:v>
                </c:pt>
                <c:pt idx="48">
                  <c:v>1527.0</c:v>
                </c:pt>
                <c:pt idx="49">
                  <c:v>1575.0</c:v>
                </c:pt>
                <c:pt idx="50">
                  <c:v>1611.0</c:v>
                </c:pt>
                <c:pt idx="51">
                  <c:v>1508.0</c:v>
                </c:pt>
                <c:pt idx="52">
                  <c:v>1593.0</c:v>
                </c:pt>
                <c:pt idx="53">
                  <c:v>1587.0</c:v>
                </c:pt>
                <c:pt idx="54">
                  <c:v>1545.0</c:v>
                </c:pt>
                <c:pt idx="55">
                  <c:v>1732.0</c:v>
                </c:pt>
                <c:pt idx="56">
                  <c:v>1770.0</c:v>
                </c:pt>
                <c:pt idx="57">
                  <c:v>1761.0</c:v>
                </c:pt>
                <c:pt idx="58">
                  <c:v>1737.0</c:v>
                </c:pt>
                <c:pt idx="59">
                  <c:v>1741.0</c:v>
                </c:pt>
                <c:pt idx="60">
                  <c:v>1810.0</c:v>
                </c:pt>
                <c:pt idx="61">
                  <c:v>1848.0</c:v>
                </c:pt>
                <c:pt idx="62">
                  <c:v>1852.0</c:v>
                </c:pt>
                <c:pt idx="63">
                  <c:v>1772.0</c:v>
                </c:pt>
                <c:pt idx="64">
                  <c:v>1909.0</c:v>
                </c:pt>
                <c:pt idx="65">
                  <c:v>2177.0</c:v>
                </c:pt>
                <c:pt idx="66">
                  <c:v>2224.0</c:v>
                </c:pt>
                <c:pt idx="67">
                  <c:v>2228.0</c:v>
                </c:pt>
                <c:pt idx="68">
                  <c:v>2440.0</c:v>
                </c:pt>
                <c:pt idx="69">
                  <c:v>2265.0</c:v>
                </c:pt>
                <c:pt idx="70">
                  <c:v>2483.0</c:v>
                </c:pt>
                <c:pt idx="71">
                  <c:v>2446.0</c:v>
                </c:pt>
                <c:pt idx="72">
                  <c:v>2416.0</c:v>
                </c:pt>
                <c:pt idx="73">
                  <c:v>2452.0</c:v>
                </c:pt>
                <c:pt idx="74">
                  <c:v>2518.0</c:v>
                </c:pt>
                <c:pt idx="75">
                  <c:v>2500.0</c:v>
                </c:pt>
                <c:pt idx="76">
                  <c:v>2497.0</c:v>
                </c:pt>
                <c:pt idx="77">
                  <c:v>2661.0</c:v>
                </c:pt>
                <c:pt idx="78">
                  <c:v>2705.0</c:v>
                </c:pt>
                <c:pt idx="79">
                  <c:v>2471.0</c:v>
                </c:pt>
                <c:pt idx="80">
                  <c:v>2454.0</c:v>
                </c:pt>
                <c:pt idx="81">
                  <c:v>2620.0</c:v>
                </c:pt>
                <c:pt idx="82">
                  <c:v>2835.0</c:v>
                </c:pt>
                <c:pt idx="83">
                  <c:v>2802.0</c:v>
                </c:pt>
                <c:pt idx="84">
                  <c:v>2832.0</c:v>
                </c:pt>
                <c:pt idx="85">
                  <c:v>2994.0</c:v>
                </c:pt>
                <c:pt idx="86">
                  <c:v>3084.0</c:v>
                </c:pt>
                <c:pt idx="87">
                  <c:v>3259.0</c:v>
                </c:pt>
                <c:pt idx="88">
                  <c:v>3743.0</c:v>
                </c:pt>
                <c:pt idx="89">
                  <c:v>3815.0</c:v>
                </c:pt>
                <c:pt idx="90">
                  <c:v>3809.0</c:v>
                </c:pt>
                <c:pt idx="91">
                  <c:v>3732.0</c:v>
                </c:pt>
                <c:pt idx="92">
                  <c:v>3732.0</c:v>
                </c:pt>
                <c:pt idx="93">
                  <c:v>3512.0</c:v>
                </c:pt>
                <c:pt idx="94">
                  <c:v>1776.0</c:v>
                </c:pt>
                <c:pt idx="95">
                  <c:v>1903.0</c:v>
                </c:pt>
                <c:pt idx="96">
                  <c:v>2028.0</c:v>
                </c:pt>
                <c:pt idx="97">
                  <c:v>2268.0</c:v>
                </c:pt>
                <c:pt idx="98">
                  <c:v>2363.0</c:v>
                </c:pt>
                <c:pt idx="99">
                  <c:v>2519.0</c:v>
                </c:pt>
                <c:pt idx="100">
                  <c:v>2853.0</c:v>
                </c:pt>
                <c:pt idx="101">
                  <c:v>3086.0</c:v>
                </c:pt>
                <c:pt idx="102">
                  <c:v>3217.0</c:v>
                </c:pt>
                <c:pt idx="103">
                  <c:v>3357.0</c:v>
                </c:pt>
                <c:pt idx="104">
                  <c:v>3631.0</c:v>
                </c:pt>
                <c:pt idx="105">
                  <c:v>3841.0</c:v>
                </c:pt>
                <c:pt idx="106">
                  <c:v>4067.0</c:v>
                </c:pt>
                <c:pt idx="107">
                  <c:v>4324.0</c:v>
                </c:pt>
                <c:pt idx="108">
                  <c:v>4652.0</c:v>
                </c:pt>
                <c:pt idx="109">
                  <c:v>5185.0</c:v>
                </c:pt>
                <c:pt idx="110">
                  <c:v>5730.0</c:v>
                </c:pt>
                <c:pt idx="111">
                  <c:v>6261.0</c:v>
                </c:pt>
                <c:pt idx="112">
                  <c:v>6668.0</c:v>
                </c:pt>
                <c:pt idx="113">
                  <c:v>7371.0</c:v>
                </c:pt>
                <c:pt idx="114">
                  <c:v>7753.0</c:v>
                </c:pt>
                <c:pt idx="115">
                  <c:v>8526.0</c:v>
                </c:pt>
                <c:pt idx="116">
                  <c:v>9364.0</c:v>
                </c:pt>
                <c:pt idx="117">
                  <c:v>10536.0</c:v>
                </c:pt>
                <c:pt idx="118">
                  <c:v>11753.0</c:v>
                </c:pt>
                <c:pt idx="119">
                  <c:v>12904.0</c:v>
                </c:pt>
                <c:pt idx="120">
                  <c:v>13521.0</c:v>
                </c:pt>
                <c:pt idx="121">
                  <c:v>14548.0</c:v>
                </c:pt>
                <c:pt idx="122">
                  <c:v>15453.0</c:v>
                </c:pt>
                <c:pt idx="123">
                  <c:v>15101.0</c:v>
                </c:pt>
                <c:pt idx="124">
                  <c:v>15703.0</c:v>
                </c:pt>
                <c:pt idx="125">
                  <c:v>16508.0</c:v>
                </c:pt>
                <c:pt idx="126">
                  <c:v>17403.0</c:v>
                </c:pt>
                <c:pt idx="127">
                  <c:v>18504.0</c:v>
                </c:pt>
                <c:pt idx="128">
                  <c:v>19490.0</c:v>
                </c:pt>
                <c:pt idx="129">
                  <c:v>20408.0</c:v>
                </c:pt>
                <c:pt idx="130">
                  <c:v>19954.0</c:v>
                </c:pt>
                <c:pt idx="131">
                  <c:v>19602.0</c:v>
                </c:pt>
                <c:pt idx="132">
                  <c:v>19052.0</c:v>
                </c:pt>
                <c:pt idx="133">
                  <c:v>18897.0</c:v>
                </c:pt>
                <c:pt idx="134">
                  <c:v>19017.0</c:v>
                </c:pt>
                <c:pt idx="135">
                  <c:v>20373.0</c:v>
                </c:pt>
                <c:pt idx="136">
                  <c:v>21518.0</c:v>
                </c:pt>
                <c:pt idx="137">
                  <c:v>23400.0</c:v>
                </c:pt>
                <c:pt idx="138">
                  <c:v>24869.0</c:v>
                </c:pt>
                <c:pt idx="139">
                  <c:v>26341.0</c:v>
                </c:pt>
                <c:pt idx="140">
                  <c:v>28111.0</c:v>
                </c:pt>
                <c:pt idx="141">
                  <c:v>29064.0</c:v>
                </c:pt>
                <c:pt idx="142">
                  <c:v>29967.0</c:v>
                </c:pt>
                <c:pt idx="143">
                  <c:v>30728.0</c:v>
                </c:pt>
                <c:pt idx="144">
                  <c:v>32146.0</c:v>
                </c:pt>
                <c:pt idx="145">
                  <c:v>32540.0</c:v>
                </c:pt>
                <c:pt idx="146">
                  <c:v>32662.0</c:v>
                </c:pt>
                <c:pt idx="147">
                  <c:v>32132.0</c:v>
                </c:pt>
                <c:pt idx="148">
                  <c:v>31980.0</c:v>
                </c:pt>
                <c:pt idx="149">
                  <c:v>33294.0</c:v>
                </c:pt>
                <c:pt idx="150">
                  <c:v>33086.0</c:v>
                </c:pt>
                <c:pt idx="151">
                  <c:v>33215.0</c:v>
                </c:pt>
                <c:pt idx="152">
                  <c:v>33576.0</c:v>
                </c:pt>
                <c:pt idx="153">
                  <c:v>34354.0</c:v>
                </c:pt>
                <c:pt idx="154">
                  <c:v>35292.0</c:v>
                </c:pt>
                <c:pt idx="155">
                  <c:v>35572.0</c:v>
                </c:pt>
                <c:pt idx="156">
                  <c:v>36054.0</c:v>
                </c:pt>
                <c:pt idx="157">
                  <c:v>35257.0</c:v>
                </c:pt>
                <c:pt idx="158">
                  <c:v>33798.0</c:v>
                </c:pt>
                <c:pt idx="159">
                  <c:v>35477.0</c:v>
                </c:pt>
                <c:pt idx="160">
                  <c:v>34979.0</c:v>
                </c:pt>
                <c:pt idx="161">
                  <c:v>35143.0</c:v>
                </c:pt>
                <c:pt idx="162">
                  <c:v>35494.0</c:v>
                </c:pt>
                <c:pt idx="163">
                  <c:v>35550.0</c:v>
                </c:pt>
                <c:pt idx="164">
                  <c:v>36030.0</c:v>
                </c:pt>
                <c:pt idx="165">
                  <c:v>36452.0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A-2C5A-4A2F-8C28-714E47CB418A}"/>
            </c:ext>
          </c:extLst>
        </c:ser>
        <c:ser>
          <c:idx val="11"/>
          <c:order val="4"/>
          <c:tx>
            <c:strRef>
              <c:f>'[mpd2018 (3).xlsx]cgdppc'!$M$2</c:f>
              <c:strCache>
                <c:ptCount val="1"/>
                <c:pt idx="0">
                  <c:v>PRT</c:v>
                </c:pt>
              </c:strCache>
            </c:strRef>
          </c:tx>
          <c:spPr>
            <a:ln w="19050" cap="rnd">
              <a:solidFill>
                <a:schemeClr val="accent6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60000"/>
                </a:schemeClr>
              </a:solidFill>
              <a:ln w="9525">
                <a:solidFill>
                  <a:schemeClr val="accent6">
                    <a:lumMod val="60000"/>
                  </a:schemeClr>
                </a:solidFill>
              </a:ln>
              <a:effectLst/>
            </c:spPr>
          </c:marker>
          <c:xVal>
            <c:numRef>
              <c:f>'[mpd2018 (3).xlsx]cgdppc'!$A$3:$A$168</c:f>
              <c:numCache>
                <c:formatCode>General</c:formatCode>
                <c:ptCount val="166"/>
                <c:pt idx="0">
                  <c:v>1851.0</c:v>
                </c:pt>
                <c:pt idx="1">
                  <c:v>1852.0</c:v>
                </c:pt>
                <c:pt idx="2">
                  <c:v>1853.0</c:v>
                </c:pt>
                <c:pt idx="3">
                  <c:v>1854.0</c:v>
                </c:pt>
                <c:pt idx="4">
                  <c:v>1855.0</c:v>
                </c:pt>
                <c:pt idx="5">
                  <c:v>1856.0</c:v>
                </c:pt>
                <c:pt idx="6">
                  <c:v>1857.0</c:v>
                </c:pt>
                <c:pt idx="7">
                  <c:v>1858.0</c:v>
                </c:pt>
                <c:pt idx="8">
                  <c:v>1859.0</c:v>
                </c:pt>
                <c:pt idx="9">
                  <c:v>1860.0</c:v>
                </c:pt>
                <c:pt idx="10">
                  <c:v>1861.0</c:v>
                </c:pt>
                <c:pt idx="11">
                  <c:v>1862.0</c:v>
                </c:pt>
                <c:pt idx="12">
                  <c:v>1863.0</c:v>
                </c:pt>
                <c:pt idx="13">
                  <c:v>1864.0</c:v>
                </c:pt>
                <c:pt idx="14">
                  <c:v>1865.0</c:v>
                </c:pt>
                <c:pt idx="15">
                  <c:v>1866.0</c:v>
                </c:pt>
                <c:pt idx="16">
                  <c:v>1867.0</c:v>
                </c:pt>
                <c:pt idx="17">
                  <c:v>1868.0</c:v>
                </c:pt>
                <c:pt idx="18">
                  <c:v>1869.0</c:v>
                </c:pt>
                <c:pt idx="19">
                  <c:v>1870.0</c:v>
                </c:pt>
                <c:pt idx="20">
                  <c:v>1871.0</c:v>
                </c:pt>
                <c:pt idx="21">
                  <c:v>1872.0</c:v>
                </c:pt>
                <c:pt idx="22">
                  <c:v>1873.0</c:v>
                </c:pt>
                <c:pt idx="23">
                  <c:v>1874.0</c:v>
                </c:pt>
                <c:pt idx="24">
                  <c:v>1875.0</c:v>
                </c:pt>
                <c:pt idx="25">
                  <c:v>1876.0</c:v>
                </c:pt>
                <c:pt idx="26">
                  <c:v>1877.0</c:v>
                </c:pt>
                <c:pt idx="27">
                  <c:v>1878.0</c:v>
                </c:pt>
                <c:pt idx="28">
                  <c:v>1879.0</c:v>
                </c:pt>
                <c:pt idx="29">
                  <c:v>1880.0</c:v>
                </c:pt>
                <c:pt idx="30">
                  <c:v>1881.0</c:v>
                </c:pt>
                <c:pt idx="31">
                  <c:v>1882.0</c:v>
                </c:pt>
                <c:pt idx="32">
                  <c:v>1883.0</c:v>
                </c:pt>
                <c:pt idx="33">
                  <c:v>1884.0</c:v>
                </c:pt>
                <c:pt idx="34">
                  <c:v>1885.0</c:v>
                </c:pt>
                <c:pt idx="35">
                  <c:v>1886.0</c:v>
                </c:pt>
                <c:pt idx="36">
                  <c:v>1887.0</c:v>
                </c:pt>
                <c:pt idx="37">
                  <c:v>1888.0</c:v>
                </c:pt>
                <c:pt idx="38">
                  <c:v>1889.0</c:v>
                </c:pt>
                <c:pt idx="39">
                  <c:v>1890.0</c:v>
                </c:pt>
                <c:pt idx="40">
                  <c:v>1891.0</c:v>
                </c:pt>
                <c:pt idx="41">
                  <c:v>1892.0</c:v>
                </c:pt>
                <c:pt idx="42">
                  <c:v>1893.0</c:v>
                </c:pt>
                <c:pt idx="43">
                  <c:v>1894.0</c:v>
                </c:pt>
                <c:pt idx="44">
                  <c:v>1895.0</c:v>
                </c:pt>
                <c:pt idx="45">
                  <c:v>1896.0</c:v>
                </c:pt>
                <c:pt idx="46">
                  <c:v>1897.0</c:v>
                </c:pt>
                <c:pt idx="47">
                  <c:v>1898.0</c:v>
                </c:pt>
                <c:pt idx="48">
                  <c:v>1899.0</c:v>
                </c:pt>
                <c:pt idx="49">
                  <c:v>1900.0</c:v>
                </c:pt>
                <c:pt idx="50">
                  <c:v>1901.0</c:v>
                </c:pt>
                <c:pt idx="51">
                  <c:v>1902.0</c:v>
                </c:pt>
                <c:pt idx="52">
                  <c:v>1903.0</c:v>
                </c:pt>
                <c:pt idx="53">
                  <c:v>1904.0</c:v>
                </c:pt>
                <c:pt idx="54">
                  <c:v>1905.0</c:v>
                </c:pt>
                <c:pt idx="55">
                  <c:v>1906.0</c:v>
                </c:pt>
                <c:pt idx="56">
                  <c:v>1907.0</c:v>
                </c:pt>
                <c:pt idx="57">
                  <c:v>1908.0</c:v>
                </c:pt>
                <c:pt idx="58">
                  <c:v>1909.0</c:v>
                </c:pt>
                <c:pt idx="59">
                  <c:v>1910.0</c:v>
                </c:pt>
                <c:pt idx="60">
                  <c:v>1911.0</c:v>
                </c:pt>
                <c:pt idx="61">
                  <c:v>1912.0</c:v>
                </c:pt>
                <c:pt idx="62">
                  <c:v>1913.0</c:v>
                </c:pt>
                <c:pt idx="63">
                  <c:v>1914.0</c:v>
                </c:pt>
                <c:pt idx="64">
                  <c:v>1915.0</c:v>
                </c:pt>
                <c:pt idx="65">
                  <c:v>1916.0</c:v>
                </c:pt>
                <c:pt idx="66">
                  <c:v>1917.0</c:v>
                </c:pt>
                <c:pt idx="67">
                  <c:v>1918.0</c:v>
                </c:pt>
                <c:pt idx="68">
                  <c:v>1919.0</c:v>
                </c:pt>
                <c:pt idx="69">
                  <c:v>1920.0</c:v>
                </c:pt>
                <c:pt idx="70">
                  <c:v>1921.0</c:v>
                </c:pt>
                <c:pt idx="71">
                  <c:v>1922.0</c:v>
                </c:pt>
                <c:pt idx="72">
                  <c:v>1923.0</c:v>
                </c:pt>
                <c:pt idx="73">
                  <c:v>1924.0</c:v>
                </c:pt>
                <c:pt idx="74">
                  <c:v>1925.0</c:v>
                </c:pt>
                <c:pt idx="75">
                  <c:v>1926.0</c:v>
                </c:pt>
                <c:pt idx="76">
                  <c:v>1927.0</c:v>
                </c:pt>
                <c:pt idx="77">
                  <c:v>1928.0</c:v>
                </c:pt>
                <c:pt idx="78">
                  <c:v>1929.0</c:v>
                </c:pt>
                <c:pt idx="79">
                  <c:v>1930.0</c:v>
                </c:pt>
                <c:pt idx="80">
                  <c:v>1931.0</c:v>
                </c:pt>
                <c:pt idx="81">
                  <c:v>1932.0</c:v>
                </c:pt>
                <c:pt idx="82">
                  <c:v>1933.0</c:v>
                </c:pt>
                <c:pt idx="83">
                  <c:v>1934.0</c:v>
                </c:pt>
                <c:pt idx="84">
                  <c:v>1935.0</c:v>
                </c:pt>
                <c:pt idx="85">
                  <c:v>1936.0</c:v>
                </c:pt>
                <c:pt idx="86">
                  <c:v>1937.0</c:v>
                </c:pt>
                <c:pt idx="87">
                  <c:v>1938.0</c:v>
                </c:pt>
                <c:pt idx="88">
                  <c:v>1939.0</c:v>
                </c:pt>
                <c:pt idx="89">
                  <c:v>1940.0</c:v>
                </c:pt>
                <c:pt idx="90">
                  <c:v>1941.0</c:v>
                </c:pt>
                <c:pt idx="91">
                  <c:v>1942.0</c:v>
                </c:pt>
                <c:pt idx="92">
                  <c:v>1943.0</c:v>
                </c:pt>
                <c:pt idx="93">
                  <c:v>1944.0</c:v>
                </c:pt>
                <c:pt idx="94">
                  <c:v>1945.0</c:v>
                </c:pt>
                <c:pt idx="95">
                  <c:v>1946.0</c:v>
                </c:pt>
                <c:pt idx="96">
                  <c:v>1947.0</c:v>
                </c:pt>
                <c:pt idx="97">
                  <c:v>1948.0</c:v>
                </c:pt>
                <c:pt idx="98">
                  <c:v>1949.0</c:v>
                </c:pt>
                <c:pt idx="99">
                  <c:v>1950.0</c:v>
                </c:pt>
                <c:pt idx="100">
                  <c:v>1951.0</c:v>
                </c:pt>
                <c:pt idx="101">
                  <c:v>1952.0</c:v>
                </c:pt>
                <c:pt idx="102">
                  <c:v>1953.0</c:v>
                </c:pt>
                <c:pt idx="103">
                  <c:v>1954.0</c:v>
                </c:pt>
                <c:pt idx="104">
                  <c:v>1955.0</c:v>
                </c:pt>
                <c:pt idx="105">
                  <c:v>1956.0</c:v>
                </c:pt>
                <c:pt idx="106">
                  <c:v>1957.0</c:v>
                </c:pt>
                <c:pt idx="107">
                  <c:v>1958.0</c:v>
                </c:pt>
                <c:pt idx="108">
                  <c:v>1959.0</c:v>
                </c:pt>
                <c:pt idx="109">
                  <c:v>1960.0</c:v>
                </c:pt>
                <c:pt idx="110">
                  <c:v>1961.0</c:v>
                </c:pt>
                <c:pt idx="111">
                  <c:v>1962.0</c:v>
                </c:pt>
                <c:pt idx="112">
                  <c:v>1963.0</c:v>
                </c:pt>
                <c:pt idx="113">
                  <c:v>1964.0</c:v>
                </c:pt>
                <c:pt idx="114">
                  <c:v>1965.0</c:v>
                </c:pt>
                <c:pt idx="115">
                  <c:v>1966.0</c:v>
                </c:pt>
                <c:pt idx="116">
                  <c:v>1967.0</c:v>
                </c:pt>
                <c:pt idx="117">
                  <c:v>1968.0</c:v>
                </c:pt>
                <c:pt idx="118">
                  <c:v>1969.0</c:v>
                </c:pt>
                <c:pt idx="119">
                  <c:v>1970.0</c:v>
                </c:pt>
                <c:pt idx="120">
                  <c:v>1971.0</c:v>
                </c:pt>
                <c:pt idx="121">
                  <c:v>1972.0</c:v>
                </c:pt>
                <c:pt idx="122">
                  <c:v>1973.0</c:v>
                </c:pt>
                <c:pt idx="123">
                  <c:v>1974.0</c:v>
                </c:pt>
                <c:pt idx="124">
                  <c:v>1975.0</c:v>
                </c:pt>
                <c:pt idx="125">
                  <c:v>1976.0</c:v>
                </c:pt>
                <c:pt idx="126">
                  <c:v>1977.0</c:v>
                </c:pt>
                <c:pt idx="127">
                  <c:v>1978.0</c:v>
                </c:pt>
                <c:pt idx="128">
                  <c:v>1979.0</c:v>
                </c:pt>
                <c:pt idx="129">
                  <c:v>1980.0</c:v>
                </c:pt>
                <c:pt idx="130">
                  <c:v>1981.0</c:v>
                </c:pt>
                <c:pt idx="131">
                  <c:v>1982.0</c:v>
                </c:pt>
                <c:pt idx="132">
                  <c:v>1983.0</c:v>
                </c:pt>
                <c:pt idx="133">
                  <c:v>1984.0</c:v>
                </c:pt>
                <c:pt idx="134">
                  <c:v>1985.0</c:v>
                </c:pt>
                <c:pt idx="135">
                  <c:v>1986.0</c:v>
                </c:pt>
                <c:pt idx="136">
                  <c:v>1987.0</c:v>
                </c:pt>
                <c:pt idx="137">
                  <c:v>1988.0</c:v>
                </c:pt>
                <c:pt idx="138">
                  <c:v>1989.0</c:v>
                </c:pt>
                <c:pt idx="139">
                  <c:v>1990.0</c:v>
                </c:pt>
                <c:pt idx="140">
                  <c:v>1991.0</c:v>
                </c:pt>
                <c:pt idx="141">
                  <c:v>1992.0</c:v>
                </c:pt>
                <c:pt idx="142">
                  <c:v>1993.0</c:v>
                </c:pt>
                <c:pt idx="143">
                  <c:v>1994.0</c:v>
                </c:pt>
                <c:pt idx="144">
                  <c:v>1995.0</c:v>
                </c:pt>
                <c:pt idx="145">
                  <c:v>1996.0</c:v>
                </c:pt>
                <c:pt idx="146">
                  <c:v>1997.0</c:v>
                </c:pt>
                <c:pt idx="147">
                  <c:v>1998.0</c:v>
                </c:pt>
                <c:pt idx="148">
                  <c:v>1999.0</c:v>
                </c:pt>
                <c:pt idx="149">
                  <c:v>2000.0</c:v>
                </c:pt>
                <c:pt idx="150">
                  <c:v>2001.0</c:v>
                </c:pt>
                <c:pt idx="151">
                  <c:v>2002.0</c:v>
                </c:pt>
                <c:pt idx="152">
                  <c:v>2003.0</c:v>
                </c:pt>
                <c:pt idx="153">
                  <c:v>2004.0</c:v>
                </c:pt>
                <c:pt idx="154">
                  <c:v>2005.0</c:v>
                </c:pt>
                <c:pt idx="155">
                  <c:v>2006.0</c:v>
                </c:pt>
                <c:pt idx="156">
                  <c:v>2007.0</c:v>
                </c:pt>
                <c:pt idx="157">
                  <c:v>2008.0</c:v>
                </c:pt>
                <c:pt idx="158">
                  <c:v>2009.0</c:v>
                </c:pt>
                <c:pt idx="159">
                  <c:v>2010.0</c:v>
                </c:pt>
                <c:pt idx="160">
                  <c:v>2011.0</c:v>
                </c:pt>
                <c:pt idx="161">
                  <c:v>2012.0</c:v>
                </c:pt>
                <c:pt idx="162">
                  <c:v>2013.0</c:v>
                </c:pt>
                <c:pt idx="163">
                  <c:v>2014.0</c:v>
                </c:pt>
                <c:pt idx="164">
                  <c:v>2015.0</c:v>
                </c:pt>
                <c:pt idx="165">
                  <c:v>2016.0</c:v>
                </c:pt>
              </c:numCache>
            </c:numRef>
          </c:xVal>
          <c:yVal>
            <c:numRef>
              <c:f>'[mpd2018 (3).xlsx]cgdppc'!$M$3:$M$168</c:f>
              <c:numCache>
                <c:formatCode>General</c:formatCode>
                <c:ptCount val="166"/>
                <c:pt idx="0">
                  <c:v>1316.0</c:v>
                </c:pt>
                <c:pt idx="4">
                  <c:v>1220.0</c:v>
                </c:pt>
                <c:pt idx="10">
                  <c:v>1172.0</c:v>
                </c:pt>
                <c:pt idx="14">
                  <c:v>1184.0</c:v>
                </c:pt>
                <c:pt idx="15">
                  <c:v>1221.0</c:v>
                </c:pt>
                <c:pt idx="16">
                  <c:v>1250.0</c:v>
                </c:pt>
                <c:pt idx="17">
                  <c:v>1255.0</c:v>
                </c:pt>
                <c:pt idx="18">
                  <c:v>1280.0</c:v>
                </c:pt>
                <c:pt idx="19">
                  <c:v>1295.0</c:v>
                </c:pt>
                <c:pt idx="20">
                  <c:v>1239.0</c:v>
                </c:pt>
                <c:pt idx="21">
                  <c:v>1267.0</c:v>
                </c:pt>
                <c:pt idx="22">
                  <c:v>1312.0</c:v>
                </c:pt>
                <c:pt idx="23">
                  <c:v>1283.0</c:v>
                </c:pt>
                <c:pt idx="24">
                  <c:v>1274.0</c:v>
                </c:pt>
                <c:pt idx="25">
                  <c:v>1237.0</c:v>
                </c:pt>
                <c:pt idx="26">
                  <c:v>1287.0</c:v>
                </c:pt>
                <c:pt idx="27">
                  <c:v>1280.0</c:v>
                </c:pt>
                <c:pt idx="28">
                  <c:v>1274.0</c:v>
                </c:pt>
                <c:pt idx="29">
                  <c:v>1258.0</c:v>
                </c:pt>
                <c:pt idx="30">
                  <c:v>1289.0</c:v>
                </c:pt>
                <c:pt idx="31">
                  <c:v>1318.0</c:v>
                </c:pt>
                <c:pt idx="32">
                  <c:v>1339.0</c:v>
                </c:pt>
                <c:pt idx="33">
                  <c:v>1373.0</c:v>
                </c:pt>
                <c:pt idx="34">
                  <c:v>1397.0</c:v>
                </c:pt>
                <c:pt idx="35">
                  <c:v>1461.0</c:v>
                </c:pt>
                <c:pt idx="36">
                  <c:v>1479.0</c:v>
                </c:pt>
                <c:pt idx="37">
                  <c:v>1484.0</c:v>
                </c:pt>
                <c:pt idx="38">
                  <c:v>1445.0</c:v>
                </c:pt>
                <c:pt idx="39">
                  <c:v>1498.0</c:v>
                </c:pt>
                <c:pt idx="40">
                  <c:v>1460.0</c:v>
                </c:pt>
                <c:pt idx="41">
                  <c:v>1443.0</c:v>
                </c:pt>
                <c:pt idx="42">
                  <c:v>1462.0</c:v>
                </c:pt>
                <c:pt idx="43">
                  <c:v>1433.0</c:v>
                </c:pt>
                <c:pt idx="44">
                  <c:v>1484.0</c:v>
                </c:pt>
                <c:pt idx="45">
                  <c:v>1494.0</c:v>
                </c:pt>
                <c:pt idx="46">
                  <c:v>1569.0</c:v>
                </c:pt>
                <c:pt idx="47">
                  <c:v>1613.0</c:v>
                </c:pt>
                <c:pt idx="48">
                  <c:v>1658.0</c:v>
                </c:pt>
                <c:pt idx="49">
                  <c:v>1729.0</c:v>
                </c:pt>
                <c:pt idx="50">
                  <c:v>1686.0</c:v>
                </c:pt>
                <c:pt idx="51">
                  <c:v>1681.0</c:v>
                </c:pt>
                <c:pt idx="52">
                  <c:v>1691.0</c:v>
                </c:pt>
                <c:pt idx="53">
                  <c:v>1698.0</c:v>
                </c:pt>
                <c:pt idx="54">
                  <c:v>1637.0</c:v>
                </c:pt>
                <c:pt idx="55">
                  <c:v>1634.0</c:v>
                </c:pt>
                <c:pt idx="56">
                  <c:v>1659.0</c:v>
                </c:pt>
                <c:pt idx="57">
                  <c:v>1619.0</c:v>
                </c:pt>
                <c:pt idx="58">
                  <c:v>1604.0</c:v>
                </c:pt>
                <c:pt idx="59">
                  <c:v>1631.0</c:v>
                </c:pt>
                <c:pt idx="60">
                  <c:v>1649.0</c:v>
                </c:pt>
                <c:pt idx="61">
                  <c:v>1669.0</c:v>
                </c:pt>
                <c:pt idx="62">
                  <c:v>1660.0</c:v>
                </c:pt>
                <c:pt idx="63">
                  <c:v>1670.0</c:v>
                </c:pt>
                <c:pt idx="64">
                  <c:v>1630.0</c:v>
                </c:pt>
                <c:pt idx="65">
                  <c:v>1638.0</c:v>
                </c:pt>
                <c:pt idx="66">
                  <c:v>1610.0</c:v>
                </c:pt>
                <c:pt idx="67">
                  <c:v>1527.0</c:v>
                </c:pt>
                <c:pt idx="68">
                  <c:v>1558.0</c:v>
                </c:pt>
                <c:pt idx="69">
                  <c:v>1632.0</c:v>
                </c:pt>
                <c:pt idx="70">
                  <c:v>1713.0</c:v>
                </c:pt>
                <c:pt idx="71">
                  <c:v>1899.0</c:v>
                </c:pt>
                <c:pt idx="72">
                  <c:v>1957.0</c:v>
                </c:pt>
                <c:pt idx="73">
                  <c:v>1861.0</c:v>
                </c:pt>
                <c:pt idx="74">
                  <c:v>1920.0</c:v>
                </c:pt>
                <c:pt idx="75">
                  <c:v>1884.0</c:v>
                </c:pt>
                <c:pt idx="76">
                  <c:v>2188.0</c:v>
                </c:pt>
                <c:pt idx="77">
                  <c:v>1953.0</c:v>
                </c:pt>
                <c:pt idx="78">
                  <c:v>2138.0</c:v>
                </c:pt>
                <c:pt idx="79">
                  <c:v>2086.0</c:v>
                </c:pt>
                <c:pt idx="80">
                  <c:v>2166.0</c:v>
                </c:pt>
                <c:pt idx="81">
                  <c:v>2181.0</c:v>
                </c:pt>
                <c:pt idx="82">
                  <c:v>2300.0</c:v>
                </c:pt>
                <c:pt idx="83">
                  <c:v>2369.0</c:v>
                </c:pt>
                <c:pt idx="84">
                  <c:v>2216.0</c:v>
                </c:pt>
                <c:pt idx="85">
                  <c:v>2022.0</c:v>
                </c:pt>
                <c:pt idx="86">
                  <c:v>2334.0</c:v>
                </c:pt>
                <c:pt idx="87">
                  <c:v>2320.0</c:v>
                </c:pt>
                <c:pt idx="88">
                  <c:v>2323.0</c:v>
                </c:pt>
                <c:pt idx="89">
                  <c:v>2145.0</c:v>
                </c:pt>
                <c:pt idx="90">
                  <c:v>2320.0</c:v>
                </c:pt>
                <c:pt idx="91">
                  <c:v>2269.0</c:v>
                </c:pt>
                <c:pt idx="92">
                  <c:v>2399.0</c:v>
                </c:pt>
                <c:pt idx="93">
                  <c:v>2513.0</c:v>
                </c:pt>
                <c:pt idx="94">
                  <c:v>2395.0</c:v>
                </c:pt>
                <c:pt idx="95">
                  <c:v>2560.0</c:v>
                </c:pt>
                <c:pt idx="96">
                  <c:v>2750.0</c:v>
                </c:pt>
                <c:pt idx="97">
                  <c:v>2717.0</c:v>
                </c:pt>
                <c:pt idx="98">
                  <c:v>2731.0</c:v>
                </c:pt>
                <c:pt idx="99">
                  <c:v>2771.0</c:v>
                </c:pt>
                <c:pt idx="100">
                  <c:v>2914.0</c:v>
                </c:pt>
                <c:pt idx="101">
                  <c:v>2914.0</c:v>
                </c:pt>
                <c:pt idx="102">
                  <c:v>3117.0</c:v>
                </c:pt>
                <c:pt idx="103">
                  <c:v>3234.0</c:v>
                </c:pt>
                <c:pt idx="104">
                  <c:v>3317.0</c:v>
                </c:pt>
                <c:pt idx="105">
                  <c:v>3416.0</c:v>
                </c:pt>
                <c:pt idx="106">
                  <c:v>3521.0</c:v>
                </c:pt>
                <c:pt idx="107">
                  <c:v>3571.0</c:v>
                </c:pt>
                <c:pt idx="108">
                  <c:v>3723.0</c:v>
                </c:pt>
                <c:pt idx="109">
                  <c:v>3900.0</c:v>
                </c:pt>
                <c:pt idx="110">
                  <c:v>4082.0</c:v>
                </c:pt>
                <c:pt idx="111">
                  <c:v>4470.0</c:v>
                </c:pt>
                <c:pt idx="112">
                  <c:v>4699.0</c:v>
                </c:pt>
                <c:pt idx="113">
                  <c:v>4925.0</c:v>
                </c:pt>
                <c:pt idx="114">
                  <c:v>5294.0</c:v>
                </c:pt>
                <c:pt idx="115">
                  <c:v>5504.0</c:v>
                </c:pt>
                <c:pt idx="116">
                  <c:v>5978.0</c:v>
                </c:pt>
                <c:pt idx="117">
                  <c:v>6558.0</c:v>
                </c:pt>
                <c:pt idx="118">
                  <c:v>6723.0</c:v>
                </c:pt>
                <c:pt idx="119">
                  <c:v>7396.0</c:v>
                </c:pt>
                <c:pt idx="120">
                  <c:v>8000.0</c:v>
                </c:pt>
                <c:pt idx="121">
                  <c:v>8655.0</c:v>
                </c:pt>
                <c:pt idx="122">
                  <c:v>9516.0</c:v>
                </c:pt>
                <c:pt idx="123">
                  <c:v>9364.0</c:v>
                </c:pt>
                <c:pt idx="124">
                  <c:v>8585.0</c:v>
                </c:pt>
                <c:pt idx="125">
                  <c:v>8908.0</c:v>
                </c:pt>
                <c:pt idx="126">
                  <c:v>9387.0</c:v>
                </c:pt>
                <c:pt idx="127">
                  <c:v>9577.0</c:v>
                </c:pt>
                <c:pt idx="128">
                  <c:v>9975.0</c:v>
                </c:pt>
                <c:pt idx="129">
                  <c:v>10242.0</c:v>
                </c:pt>
                <c:pt idx="130">
                  <c:v>10087.0</c:v>
                </c:pt>
                <c:pt idx="131">
                  <c:v>10214.0</c:v>
                </c:pt>
                <c:pt idx="132">
                  <c:v>9992.0</c:v>
                </c:pt>
                <c:pt idx="133">
                  <c:v>9574.0</c:v>
                </c:pt>
                <c:pt idx="134">
                  <c:v>9784.0</c:v>
                </c:pt>
                <c:pt idx="135">
                  <c:v>10780.0</c:v>
                </c:pt>
                <c:pt idx="136">
                  <c:v>11611.0</c:v>
                </c:pt>
                <c:pt idx="137">
                  <c:v>12536.0</c:v>
                </c:pt>
                <c:pt idx="138">
                  <c:v>13193.0</c:v>
                </c:pt>
                <c:pt idx="139">
                  <c:v>13917.0</c:v>
                </c:pt>
                <c:pt idx="140">
                  <c:v>14656.0</c:v>
                </c:pt>
                <c:pt idx="141">
                  <c:v>15113.0</c:v>
                </c:pt>
                <c:pt idx="142">
                  <c:v>15671.0</c:v>
                </c:pt>
                <c:pt idx="143">
                  <c:v>16791.0</c:v>
                </c:pt>
                <c:pt idx="144">
                  <c:v>16950.0</c:v>
                </c:pt>
                <c:pt idx="145">
                  <c:v>17194.0</c:v>
                </c:pt>
                <c:pt idx="146">
                  <c:v>18536.0</c:v>
                </c:pt>
                <c:pt idx="147">
                  <c:v>19412.0</c:v>
                </c:pt>
                <c:pt idx="148">
                  <c:v>20547.0</c:v>
                </c:pt>
                <c:pt idx="149">
                  <c:v>21497.0</c:v>
                </c:pt>
                <c:pt idx="150">
                  <c:v>21556.0</c:v>
                </c:pt>
                <c:pt idx="151">
                  <c:v>21739.0</c:v>
                </c:pt>
                <c:pt idx="152">
                  <c:v>21398.0</c:v>
                </c:pt>
                <c:pt idx="153">
                  <c:v>21135.0</c:v>
                </c:pt>
                <c:pt idx="154">
                  <c:v>22812.0</c:v>
                </c:pt>
                <c:pt idx="155">
                  <c:v>23852.0</c:v>
                </c:pt>
                <c:pt idx="156">
                  <c:v>25004.0</c:v>
                </c:pt>
                <c:pt idx="157">
                  <c:v>24575.0</c:v>
                </c:pt>
                <c:pt idx="158">
                  <c:v>25078.0</c:v>
                </c:pt>
                <c:pt idx="159">
                  <c:v>25589.0</c:v>
                </c:pt>
                <c:pt idx="160">
                  <c:v>25133.0</c:v>
                </c:pt>
                <c:pt idx="161">
                  <c:v>25743.0</c:v>
                </c:pt>
                <c:pt idx="162">
                  <c:v>25862.0</c:v>
                </c:pt>
                <c:pt idx="163">
                  <c:v>26717.0</c:v>
                </c:pt>
                <c:pt idx="164">
                  <c:v>27255.0</c:v>
                </c:pt>
                <c:pt idx="165">
                  <c:v>27726.0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B-2C5A-4A2F-8C28-714E47CB418A}"/>
            </c:ext>
          </c:extLst>
        </c:ser>
        <c:ser>
          <c:idx val="13"/>
          <c:order val="5"/>
          <c:tx>
            <c:strRef>
              <c:f>'[mpd2018 (3).xlsx]cgdppc'!$O$2</c:f>
              <c:strCache>
                <c:ptCount val="1"/>
                <c:pt idx="0">
                  <c:v>USA</c:v>
                </c:pt>
              </c:strCache>
            </c:strRef>
          </c:tx>
          <c:spPr>
            <a:ln w="19050" cap="rnd">
              <a:solidFill>
                <a:schemeClr val="accent2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80000"/>
                  <a:lumOff val="20000"/>
                </a:schemeClr>
              </a:solidFill>
              <a:ln w="9525">
                <a:solidFill>
                  <a:schemeClr val="accent2">
                    <a:lumMod val="80000"/>
                    <a:lumOff val="20000"/>
                  </a:schemeClr>
                </a:solidFill>
              </a:ln>
              <a:effectLst/>
            </c:spPr>
          </c:marker>
          <c:xVal>
            <c:numRef>
              <c:f>'[mpd2018 (3).xlsx]cgdppc'!$A$3:$A$168</c:f>
              <c:numCache>
                <c:formatCode>General</c:formatCode>
                <c:ptCount val="166"/>
                <c:pt idx="0">
                  <c:v>1851.0</c:v>
                </c:pt>
                <c:pt idx="1">
                  <c:v>1852.0</c:v>
                </c:pt>
                <c:pt idx="2">
                  <c:v>1853.0</c:v>
                </c:pt>
                <c:pt idx="3">
                  <c:v>1854.0</c:v>
                </c:pt>
                <c:pt idx="4">
                  <c:v>1855.0</c:v>
                </c:pt>
                <c:pt idx="5">
                  <c:v>1856.0</c:v>
                </c:pt>
                <c:pt idx="6">
                  <c:v>1857.0</c:v>
                </c:pt>
                <c:pt idx="7">
                  <c:v>1858.0</c:v>
                </c:pt>
                <c:pt idx="8">
                  <c:v>1859.0</c:v>
                </c:pt>
                <c:pt idx="9">
                  <c:v>1860.0</c:v>
                </c:pt>
                <c:pt idx="10">
                  <c:v>1861.0</c:v>
                </c:pt>
                <c:pt idx="11">
                  <c:v>1862.0</c:v>
                </c:pt>
                <c:pt idx="12">
                  <c:v>1863.0</c:v>
                </c:pt>
                <c:pt idx="13">
                  <c:v>1864.0</c:v>
                </c:pt>
                <c:pt idx="14">
                  <c:v>1865.0</c:v>
                </c:pt>
                <c:pt idx="15">
                  <c:v>1866.0</c:v>
                </c:pt>
                <c:pt idx="16">
                  <c:v>1867.0</c:v>
                </c:pt>
                <c:pt idx="17">
                  <c:v>1868.0</c:v>
                </c:pt>
                <c:pt idx="18">
                  <c:v>1869.0</c:v>
                </c:pt>
                <c:pt idx="19">
                  <c:v>1870.0</c:v>
                </c:pt>
                <c:pt idx="20">
                  <c:v>1871.0</c:v>
                </c:pt>
                <c:pt idx="21">
                  <c:v>1872.0</c:v>
                </c:pt>
                <c:pt idx="22">
                  <c:v>1873.0</c:v>
                </c:pt>
                <c:pt idx="23">
                  <c:v>1874.0</c:v>
                </c:pt>
                <c:pt idx="24">
                  <c:v>1875.0</c:v>
                </c:pt>
                <c:pt idx="25">
                  <c:v>1876.0</c:v>
                </c:pt>
                <c:pt idx="26">
                  <c:v>1877.0</c:v>
                </c:pt>
                <c:pt idx="27">
                  <c:v>1878.0</c:v>
                </c:pt>
                <c:pt idx="28">
                  <c:v>1879.0</c:v>
                </c:pt>
                <c:pt idx="29">
                  <c:v>1880.0</c:v>
                </c:pt>
                <c:pt idx="30">
                  <c:v>1881.0</c:v>
                </c:pt>
                <c:pt idx="31">
                  <c:v>1882.0</c:v>
                </c:pt>
                <c:pt idx="32">
                  <c:v>1883.0</c:v>
                </c:pt>
                <c:pt idx="33">
                  <c:v>1884.0</c:v>
                </c:pt>
                <c:pt idx="34">
                  <c:v>1885.0</c:v>
                </c:pt>
                <c:pt idx="35">
                  <c:v>1886.0</c:v>
                </c:pt>
                <c:pt idx="36">
                  <c:v>1887.0</c:v>
                </c:pt>
                <c:pt idx="37">
                  <c:v>1888.0</c:v>
                </c:pt>
                <c:pt idx="38">
                  <c:v>1889.0</c:v>
                </c:pt>
                <c:pt idx="39">
                  <c:v>1890.0</c:v>
                </c:pt>
                <c:pt idx="40">
                  <c:v>1891.0</c:v>
                </c:pt>
                <c:pt idx="41">
                  <c:v>1892.0</c:v>
                </c:pt>
                <c:pt idx="42">
                  <c:v>1893.0</c:v>
                </c:pt>
                <c:pt idx="43">
                  <c:v>1894.0</c:v>
                </c:pt>
                <c:pt idx="44">
                  <c:v>1895.0</c:v>
                </c:pt>
                <c:pt idx="45">
                  <c:v>1896.0</c:v>
                </c:pt>
                <c:pt idx="46">
                  <c:v>1897.0</c:v>
                </c:pt>
                <c:pt idx="47">
                  <c:v>1898.0</c:v>
                </c:pt>
                <c:pt idx="48">
                  <c:v>1899.0</c:v>
                </c:pt>
                <c:pt idx="49">
                  <c:v>1900.0</c:v>
                </c:pt>
                <c:pt idx="50">
                  <c:v>1901.0</c:v>
                </c:pt>
                <c:pt idx="51">
                  <c:v>1902.0</c:v>
                </c:pt>
                <c:pt idx="52">
                  <c:v>1903.0</c:v>
                </c:pt>
                <c:pt idx="53">
                  <c:v>1904.0</c:v>
                </c:pt>
                <c:pt idx="54">
                  <c:v>1905.0</c:v>
                </c:pt>
                <c:pt idx="55">
                  <c:v>1906.0</c:v>
                </c:pt>
                <c:pt idx="56">
                  <c:v>1907.0</c:v>
                </c:pt>
                <c:pt idx="57">
                  <c:v>1908.0</c:v>
                </c:pt>
                <c:pt idx="58">
                  <c:v>1909.0</c:v>
                </c:pt>
                <c:pt idx="59">
                  <c:v>1910.0</c:v>
                </c:pt>
                <c:pt idx="60">
                  <c:v>1911.0</c:v>
                </c:pt>
                <c:pt idx="61">
                  <c:v>1912.0</c:v>
                </c:pt>
                <c:pt idx="62">
                  <c:v>1913.0</c:v>
                </c:pt>
                <c:pt idx="63">
                  <c:v>1914.0</c:v>
                </c:pt>
                <c:pt idx="64">
                  <c:v>1915.0</c:v>
                </c:pt>
                <c:pt idx="65">
                  <c:v>1916.0</c:v>
                </c:pt>
                <c:pt idx="66">
                  <c:v>1917.0</c:v>
                </c:pt>
                <c:pt idx="67">
                  <c:v>1918.0</c:v>
                </c:pt>
                <c:pt idx="68">
                  <c:v>1919.0</c:v>
                </c:pt>
                <c:pt idx="69">
                  <c:v>1920.0</c:v>
                </c:pt>
                <c:pt idx="70">
                  <c:v>1921.0</c:v>
                </c:pt>
                <c:pt idx="71">
                  <c:v>1922.0</c:v>
                </c:pt>
                <c:pt idx="72">
                  <c:v>1923.0</c:v>
                </c:pt>
                <c:pt idx="73">
                  <c:v>1924.0</c:v>
                </c:pt>
                <c:pt idx="74">
                  <c:v>1925.0</c:v>
                </c:pt>
                <c:pt idx="75">
                  <c:v>1926.0</c:v>
                </c:pt>
                <c:pt idx="76">
                  <c:v>1927.0</c:v>
                </c:pt>
                <c:pt idx="77">
                  <c:v>1928.0</c:v>
                </c:pt>
                <c:pt idx="78">
                  <c:v>1929.0</c:v>
                </c:pt>
                <c:pt idx="79">
                  <c:v>1930.0</c:v>
                </c:pt>
                <c:pt idx="80">
                  <c:v>1931.0</c:v>
                </c:pt>
                <c:pt idx="81">
                  <c:v>1932.0</c:v>
                </c:pt>
                <c:pt idx="82">
                  <c:v>1933.0</c:v>
                </c:pt>
                <c:pt idx="83">
                  <c:v>1934.0</c:v>
                </c:pt>
                <c:pt idx="84">
                  <c:v>1935.0</c:v>
                </c:pt>
                <c:pt idx="85">
                  <c:v>1936.0</c:v>
                </c:pt>
                <c:pt idx="86">
                  <c:v>1937.0</c:v>
                </c:pt>
                <c:pt idx="87">
                  <c:v>1938.0</c:v>
                </c:pt>
                <c:pt idx="88">
                  <c:v>1939.0</c:v>
                </c:pt>
                <c:pt idx="89">
                  <c:v>1940.0</c:v>
                </c:pt>
                <c:pt idx="90">
                  <c:v>1941.0</c:v>
                </c:pt>
                <c:pt idx="91">
                  <c:v>1942.0</c:v>
                </c:pt>
                <c:pt idx="92">
                  <c:v>1943.0</c:v>
                </c:pt>
                <c:pt idx="93">
                  <c:v>1944.0</c:v>
                </c:pt>
                <c:pt idx="94">
                  <c:v>1945.0</c:v>
                </c:pt>
                <c:pt idx="95">
                  <c:v>1946.0</c:v>
                </c:pt>
                <c:pt idx="96">
                  <c:v>1947.0</c:v>
                </c:pt>
                <c:pt idx="97">
                  <c:v>1948.0</c:v>
                </c:pt>
                <c:pt idx="98">
                  <c:v>1949.0</c:v>
                </c:pt>
                <c:pt idx="99">
                  <c:v>1950.0</c:v>
                </c:pt>
                <c:pt idx="100">
                  <c:v>1951.0</c:v>
                </c:pt>
                <c:pt idx="101">
                  <c:v>1952.0</c:v>
                </c:pt>
                <c:pt idx="102">
                  <c:v>1953.0</c:v>
                </c:pt>
                <c:pt idx="103">
                  <c:v>1954.0</c:v>
                </c:pt>
                <c:pt idx="104">
                  <c:v>1955.0</c:v>
                </c:pt>
                <c:pt idx="105">
                  <c:v>1956.0</c:v>
                </c:pt>
                <c:pt idx="106">
                  <c:v>1957.0</c:v>
                </c:pt>
                <c:pt idx="107">
                  <c:v>1958.0</c:v>
                </c:pt>
                <c:pt idx="108">
                  <c:v>1959.0</c:v>
                </c:pt>
                <c:pt idx="109">
                  <c:v>1960.0</c:v>
                </c:pt>
                <c:pt idx="110">
                  <c:v>1961.0</c:v>
                </c:pt>
                <c:pt idx="111">
                  <c:v>1962.0</c:v>
                </c:pt>
                <c:pt idx="112">
                  <c:v>1963.0</c:v>
                </c:pt>
                <c:pt idx="113">
                  <c:v>1964.0</c:v>
                </c:pt>
                <c:pt idx="114">
                  <c:v>1965.0</c:v>
                </c:pt>
                <c:pt idx="115">
                  <c:v>1966.0</c:v>
                </c:pt>
                <c:pt idx="116">
                  <c:v>1967.0</c:v>
                </c:pt>
                <c:pt idx="117">
                  <c:v>1968.0</c:v>
                </c:pt>
                <c:pt idx="118">
                  <c:v>1969.0</c:v>
                </c:pt>
                <c:pt idx="119">
                  <c:v>1970.0</c:v>
                </c:pt>
                <c:pt idx="120">
                  <c:v>1971.0</c:v>
                </c:pt>
                <c:pt idx="121">
                  <c:v>1972.0</c:v>
                </c:pt>
                <c:pt idx="122">
                  <c:v>1973.0</c:v>
                </c:pt>
                <c:pt idx="123">
                  <c:v>1974.0</c:v>
                </c:pt>
                <c:pt idx="124">
                  <c:v>1975.0</c:v>
                </c:pt>
                <c:pt idx="125">
                  <c:v>1976.0</c:v>
                </c:pt>
                <c:pt idx="126">
                  <c:v>1977.0</c:v>
                </c:pt>
                <c:pt idx="127">
                  <c:v>1978.0</c:v>
                </c:pt>
                <c:pt idx="128">
                  <c:v>1979.0</c:v>
                </c:pt>
                <c:pt idx="129">
                  <c:v>1980.0</c:v>
                </c:pt>
                <c:pt idx="130">
                  <c:v>1981.0</c:v>
                </c:pt>
                <c:pt idx="131">
                  <c:v>1982.0</c:v>
                </c:pt>
                <c:pt idx="132">
                  <c:v>1983.0</c:v>
                </c:pt>
                <c:pt idx="133">
                  <c:v>1984.0</c:v>
                </c:pt>
                <c:pt idx="134">
                  <c:v>1985.0</c:v>
                </c:pt>
                <c:pt idx="135">
                  <c:v>1986.0</c:v>
                </c:pt>
                <c:pt idx="136">
                  <c:v>1987.0</c:v>
                </c:pt>
                <c:pt idx="137">
                  <c:v>1988.0</c:v>
                </c:pt>
                <c:pt idx="138">
                  <c:v>1989.0</c:v>
                </c:pt>
                <c:pt idx="139">
                  <c:v>1990.0</c:v>
                </c:pt>
                <c:pt idx="140">
                  <c:v>1991.0</c:v>
                </c:pt>
                <c:pt idx="141">
                  <c:v>1992.0</c:v>
                </c:pt>
                <c:pt idx="142">
                  <c:v>1993.0</c:v>
                </c:pt>
                <c:pt idx="143">
                  <c:v>1994.0</c:v>
                </c:pt>
                <c:pt idx="144">
                  <c:v>1995.0</c:v>
                </c:pt>
                <c:pt idx="145">
                  <c:v>1996.0</c:v>
                </c:pt>
                <c:pt idx="146">
                  <c:v>1997.0</c:v>
                </c:pt>
                <c:pt idx="147">
                  <c:v>1998.0</c:v>
                </c:pt>
                <c:pt idx="148">
                  <c:v>1999.0</c:v>
                </c:pt>
                <c:pt idx="149">
                  <c:v>2000.0</c:v>
                </c:pt>
                <c:pt idx="150">
                  <c:v>2001.0</c:v>
                </c:pt>
                <c:pt idx="151">
                  <c:v>2002.0</c:v>
                </c:pt>
                <c:pt idx="152">
                  <c:v>2003.0</c:v>
                </c:pt>
                <c:pt idx="153">
                  <c:v>2004.0</c:v>
                </c:pt>
                <c:pt idx="154">
                  <c:v>2005.0</c:v>
                </c:pt>
                <c:pt idx="155">
                  <c:v>2006.0</c:v>
                </c:pt>
                <c:pt idx="156">
                  <c:v>2007.0</c:v>
                </c:pt>
                <c:pt idx="157">
                  <c:v>2008.0</c:v>
                </c:pt>
                <c:pt idx="158">
                  <c:v>2009.0</c:v>
                </c:pt>
                <c:pt idx="159">
                  <c:v>2010.0</c:v>
                </c:pt>
                <c:pt idx="160">
                  <c:v>2011.0</c:v>
                </c:pt>
                <c:pt idx="161">
                  <c:v>2012.0</c:v>
                </c:pt>
                <c:pt idx="162">
                  <c:v>2013.0</c:v>
                </c:pt>
                <c:pt idx="163">
                  <c:v>2014.0</c:v>
                </c:pt>
                <c:pt idx="164">
                  <c:v>2015.0</c:v>
                </c:pt>
                <c:pt idx="165">
                  <c:v>2016.0</c:v>
                </c:pt>
              </c:numCache>
            </c:numRef>
          </c:xVal>
          <c:yVal>
            <c:numRef>
              <c:f>'[mpd2018 (3).xlsx]cgdppc'!$O$3:$O$168</c:f>
              <c:numCache>
                <c:formatCode>General</c:formatCode>
                <c:ptCount val="166"/>
                <c:pt idx="0">
                  <c:v>2940.0</c:v>
                </c:pt>
                <c:pt idx="1">
                  <c:v>3089.0</c:v>
                </c:pt>
                <c:pt idx="2">
                  <c:v>3300.0</c:v>
                </c:pt>
                <c:pt idx="3">
                  <c:v>3310.0</c:v>
                </c:pt>
                <c:pt idx="4">
                  <c:v>3237.0</c:v>
                </c:pt>
                <c:pt idx="5">
                  <c:v>3305.0</c:v>
                </c:pt>
                <c:pt idx="6">
                  <c:v>3233.0</c:v>
                </c:pt>
                <c:pt idx="7">
                  <c:v>3248.0</c:v>
                </c:pt>
                <c:pt idx="8">
                  <c:v>3336.0</c:v>
                </c:pt>
                <c:pt idx="9">
                  <c:v>3425.0</c:v>
                </c:pt>
                <c:pt idx="10">
                  <c:v>3354.0</c:v>
                </c:pt>
                <c:pt idx="11">
                  <c:v>3459.0</c:v>
                </c:pt>
                <c:pt idx="12">
                  <c:v>3683.0</c:v>
                </c:pt>
                <c:pt idx="13">
                  <c:v>3804.0</c:v>
                </c:pt>
                <c:pt idx="14">
                  <c:v>3607.0</c:v>
                </c:pt>
                <c:pt idx="15">
                  <c:v>3579.0</c:v>
                </c:pt>
                <c:pt idx="16">
                  <c:v>3697.0</c:v>
                </c:pt>
                <c:pt idx="17">
                  <c:v>3745.0</c:v>
                </c:pt>
                <c:pt idx="18">
                  <c:v>3845.0</c:v>
                </c:pt>
                <c:pt idx="19">
                  <c:v>3736.0</c:v>
                </c:pt>
                <c:pt idx="20">
                  <c:v>3825.0</c:v>
                </c:pt>
                <c:pt idx="21">
                  <c:v>3883.0</c:v>
                </c:pt>
                <c:pt idx="22">
                  <c:v>3980.0</c:v>
                </c:pt>
                <c:pt idx="23">
                  <c:v>3862.0</c:v>
                </c:pt>
                <c:pt idx="24">
                  <c:v>3971.0</c:v>
                </c:pt>
                <c:pt idx="25">
                  <c:v>3928.0</c:v>
                </c:pt>
                <c:pt idx="26">
                  <c:v>3966.0</c:v>
                </c:pt>
                <c:pt idx="27">
                  <c:v>4044.0</c:v>
                </c:pt>
                <c:pt idx="28">
                  <c:v>4446.0</c:v>
                </c:pt>
                <c:pt idx="29">
                  <c:v>4866.0</c:v>
                </c:pt>
                <c:pt idx="30">
                  <c:v>4914.0</c:v>
                </c:pt>
                <c:pt idx="31">
                  <c:v>5101.0</c:v>
                </c:pt>
                <c:pt idx="32">
                  <c:v>5102.0</c:v>
                </c:pt>
                <c:pt idx="33">
                  <c:v>5074.0</c:v>
                </c:pt>
                <c:pt idx="34">
                  <c:v>4997.0</c:v>
                </c:pt>
                <c:pt idx="35">
                  <c:v>5034.0</c:v>
                </c:pt>
                <c:pt idx="36">
                  <c:v>5147.0</c:v>
                </c:pt>
                <c:pt idx="37">
                  <c:v>5015.0</c:v>
                </c:pt>
                <c:pt idx="38">
                  <c:v>5216.0</c:v>
                </c:pt>
                <c:pt idx="39">
                  <c:v>5184.0</c:v>
                </c:pt>
                <c:pt idx="40">
                  <c:v>5299.0</c:v>
                </c:pt>
                <c:pt idx="41">
                  <c:v>5697.0</c:v>
                </c:pt>
                <c:pt idx="42">
                  <c:v>5316.0</c:v>
                </c:pt>
                <c:pt idx="43">
                  <c:v>5064.0</c:v>
                </c:pt>
                <c:pt idx="44">
                  <c:v>5569.0</c:v>
                </c:pt>
                <c:pt idx="45">
                  <c:v>5356.0</c:v>
                </c:pt>
                <c:pt idx="46">
                  <c:v>5761.0</c:v>
                </c:pt>
                <c:pt idx="47">
                  <c:v>5776.0</c:v>
                </c:pt>
                <c:pt idx="48">
                  <c:v>6191.0</c:v>
                </c:pt>
                <c:pt idx="49">
                  <c:v>6252.0</c:v>
                </c:pt>
                <c:pt idx="50">
                  <c:v>6822.0</c:v>
                </c:pt>
                <c:pt idx="51">
                  <c:v>6756.0</c:v>
                </c:pt>
                <c:pt idx="52">
                  <c:v>6955.0</c:v>
                </c:pt>
                <c:pt idx="53">
                  <c:v>6739.0</c:v>
                </c:pt>
                <c:pt idx="54">
                  <c:v>7094.0</c:v>
                </c:pt>
                <c:pt idx="55">
                  <c:v>7762.0</c:v>
                </c:pt>
                <c:pt idx="56">
                  <c:v>7740.0</c:v>
                </c:pt>
                <c:pt idx="57">
                  <c:v>6970.0</c:v>
                </c:pt>
                <c:pt idx="58">
                  <c:v>7668.0</c:v>
                </c:pt>
                <c:pt idx="59">
                  <c:v>7586.0</c:v>
                </c:pt>
                <c:pt idx="60">
                  <c:v>7711.0</c:v>
                </c:pt>
                <c:pt idx="61">
                  <c:v>7948.0</c:v>
                </c:pt>
                <c:pt idx="62">
                  <c:v>8101.0</c:v>
                </c:pt>
                <c:pt idx="63">
                  <c:v>7334.0</c:v>
                </c:pt>
                <c:pt idx="64">
                  <c:v>7434.0</c:v>
                </c:pt>
                <c:pt idx="65">
                  <c:v>8342.0</c:v>
                </c:pt>
                <c:pt idx="66">
                  <c:v>8020.0</c:v>
                </c:pt>
                <c:pt idx="67">
                  <c:v>8648.0</c:v>
                </c:pt>
                <c:pt idx="68">
                  <c:v>8681.0</c:v>
                </c:pt>
                <c:pt idx="69">
                  <c:v>8485.0</c:v>
                </c:pt>
                <c:pt idx="70">
                  <c:v>8134.0</c:v>
                </c:pt>
                <c:pt idx="71">
                  <c:v>8466.0</c:v>
                </c:pt>
                <c:pt idx="72">
                  <c:v>9420.0</c:v>
                </c:pt>
                <c:pt idx="73">
                  <c:v>9525.0</c:v>
                </c:pt>
                <c:pt idx="74">
                  <c:v>9601.0</c:v>
                </c:pt>
                <c:pt idx="75">
                  <c:v>10090.0</c:v>
                </c:pt>
                <c:pt idx="76">
                  <c:v>10050.0</c:v>
                </c:pt>
                <c:pt idx="77">
                  <c:v>10040.0</c:v>
                </c:pt>
                <c:pt idx="78">
                  <c:v>10543.0</c:v>
                </c:pt>
                <c:pt idx="79">
                  <c:v>9490.0</c:v>
                </c:pt>
                <c:pt idx="80">
                  <c:v>8864.0</c:v>
                </c:pt>
                <c:pt idx="81">
                  <c:v>7525.0</c:v>
                </c:pt>
                <c:pt idx="82">
                  <c:v>7270.0</c:v>
                </c:pt>
                <c:pt idx="83">
                  <c:v>7876.0</c:v>
                </c:pt>
                <c:pt idx="84">
                  <c:v>8850.0</c:v>
                </c:pt>
                <c:pt idx="85">
                  <c:v>9718.0</c:v>
                </c:pt>
                <c:pt idx="86">
                  <c:v>10450.0</c:v>
                </c:pt>
                <c:pt idx="87">
                  <c:v>9797.0</c:v>
                </c:pt>
                <c:pt idx="88">
                  <c:v>10459.0</c:v>
                </c:pt>
                <c:pt idx="89">
                  <c:v>11307.0</c:v>
                </c:pt>
                <c:pt idx="90">
                  <c:v>12844.0</c:v>
                </c:pt>
                <c:pt idx="91">
                  <c:v>14175.0</c:v>
                </c:pt>
                <c:pt idx="92">
                  <c:v>15392.0</c:v>
                </c:pt>
                <c:pt idx="93">
                  <c:v>16401.0</c:v>
                </c:pt>
                <c:pt idx="94">
                  <c:v>15992.0</c:v>
                </c:pt>
                <c:pt idx="95">
                  <c:v>14471.0</c:v>
                </c:pt>
                <c:pt idx="96">
                  <c:v>14057.0</c:v>
                </c:pt>
                <c:pt idx="97">
                  <c:v>14559.0</c:v>
                </c:pt>
                <c:pt idx="98">
                  <c:v>14112.0</c:v>
                </c:pt>
                <c:pt idx="99">
                  <c:v>15241.0</c:v>
                </c:pt>
                <c:pt idx="100">
                  <c:v>16126.0</c:v>
                </c:pt>
                <c:pt idx="101">
                  <c:v>16443.0</c:v>
                </c:pt>
                <c:pt idx="102">
                  <c:v>16917.0</c:v>
                </c:pt>
                <c:pt idx="103">
                  <c:v>16513.0</c:v>
                </c:pt>
                <c:pt idx="104">
                  <c:v>17370.0</c:v>
                </c:pt>
                <c:pt idx="105">
                  <c:v>17398.0</c:v>
                </c:pt>
                <c:pt idx="106">
                  <c:v>17407.0</c:v>
                </c:pt>
                <c:pt idx="107">
                  <c:v>16945.0</c:v>
                </c:pt>
                <c:pt idx="108">
                  <c:v>17901.0</c:v>
                </c:pt>
                <c:pt idx="109">
                  <c:v>18058.0</c:v>
                </c:pt>
                <c:pt idx="110">
                  <c:v>18175.0</c:v>
                </c:pt>
                <c:pt idx="111">
                  <c:v>18977.0</c:v>
                </c:pt>
                <c:pt idx="112">
                  <c:v>19515.0</c:v>
                </c:pt>
                <c:pt idx="113">
                  <c:v>20360.0</c:v>
                </c:pt>
                <c:pt idx="114">
                  <c:v>21390.0</c:v>
                </c:pt>
                <c:pt idx="115">
                  <c:v>22529.0</c:v>
                </c:pt>
                <c:pt idx="116">
                  <c:v>22842.0</c:v>
                </c:pt>
                <c:pt idx="117">
                  <c:v>23692.0</c:v>
                </c:pt>
                <c:pt idx="118">
                  <c:v>24196.0</c:v>
                </c:pt>
                <c:pt idx="119">
                  <c:v>23958.0</c:v>
                </c:pt>
                <c:pt idx="120">
                  <c:v>24395.0</c:v>
                </c:pt>
                <c:pt idx="121">
                  <c:v>25415.0</c:v>
                </c:pt>
                <c:pt idx="122">
                  <c:v>26603.0</c:v>
                </c:pt>
                <c:pt idx="123">
                  <c:v>26287.0</c:v>
                </c:pt>
                <c:pt idx="124">
                  <c:v>25956.0</c:v>
                </c:pt>
                <c:pt idx="125">
                  <c:v>27059.0</c:v>
                </c:pt>
                <c:pt idx="126">
                  <c:v>28001.0</c:v>
                </c:pt>
                <c:pt idx="127">
                  <c:v>29287.0</c:v>
                </c:pt>
                <c:pt idx="128">
                  <c:v>29951.0</c:v>
                </c:pt>
                <c:pt idx="129">
                  <c:v>29613.0</c:v>
                </c:pt>
                <c:pt idx="130">
                  <c:v>30056.0</c:v>
                </c:pt>
                <c:pt idx="131">
                  <c:v>29211.0</c:v>
                </c:pt>
                <c:pt idx="132">
                  <c:v>30159.0</c:v>
                </c:pt>
                <c:pt idx="133">
                  <c:v>32076.0</c:v>
                </c:pt>
                <c:pt idx="134">
                  <c:v>33024.0</c:v>
                </c:pt>
                <c:pt idx="135">
                  <c:v>33851.0</c:v>
                </c:pt>
                <c:pt idx="136">
                  <c:v>34730.0</c:v>
                </c:pt>
                <c:pt idx="137">
                  <c:v>35865.0</c:v>
                </c:pt>
                <c:pt idx="138">
                  <c:v>36757.0</c:v>
                </c:pt>
                <c:pt idx="139">
                  <c:v>36982.0</c:v>
                </c:pt>
                <c:pt idx="140">
                  <c:v>36464.0</c:v>
                </c:pt>
                <c:pt idx="141">
                  <c:v>37241.0</c:v>
                </c:pt>
                <c:pt idx="142">
                  <c:v>37762.0</c:v>
                </c:pt>
                <c:pt idx="143">
                  <c:v>38808.0</c:v>
                </c:pt>
                <c:pt idx="144">
                  <c:v>39391.0</c:v>
                </c:pt>
                <c:pt idx="145">
                  <c:v>40414.0</c:v>
                </c:pt>
                <c:pt idx="146">
                  <c:v>41723.0</c:v>
                </c:pt>
                <c:pt idx="147">
                  <c:v>43073.0</c:v>
                </c:pt>
                <c:pt idx="148">
                  <c:v>44576.0</c:v>
                </c:pt>
                <c:pt idx="149">
                  <c:v>45887.0</c:v>
                </c:pt>
                <c:pt idx="150">
                  <c:v>45878.0</c:v>
                </c:pt>
                <c:pt idx="151">
                  <c:v>46267.0</c:v>
                </c:pt>
                <c:pt idx="152">
                  <c:v>47158.0</c:v>
                </c:pt>
                <c:pt idx="153">
                  <c:v>48493.0</c:v>
                </c:pt>
                <c:pt idx="154">
                  <c:v>49655.0</c:v>
                </c:pt>
                <c:pt idx="155">
                  <c:v>50490.0</c:v>
                </c:pt>
                <c:pt idx="156">
                  <c:v>50902.0</c:v>
                </c:pt>
                <c:pt idx="157">
                  <c:v>50276.0</c:v>
                </c:pt>
                <c:pt idx="158">
                  <c:v>48453.0</c:v>
                </c:pt>
                <c:pt idx="159">
                  <c:v>49267.0</c:v>
                </c:pt>
                <c:pt idx="160">
                  <c:v>49675.0</c:v>
                </c:pt>
                <c:pt idx="161">
                  <c:v>50394.0</c:v>
                </c:pt>
                <c:pt idx="162">
                  <c:v>50863.0</c:v>
                </c:pt>
                <c:pt idx="163">
                  <c:v>51664.0</c:v>
                </c:pt>
                <c:pt idx="164">
                  <c:v>52591.0</c:v>
                </c:pt>
                <c:pt idx="165">
                  <c:v>53015.0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D-2C5A-4A2F-8C28-714E47CB41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44220888"/>
        <c:axId val="1644732728"/>
      </c:scatterChart>
      <c:valAx>
        <c:axId val="1644220888"/>
        <c:scaling>
          <c:orientation val="minMax"/>
          <c:max val="2020.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rgbClr val="0000FF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44732728"/>
        <c:crosses val="autoZero"/>
        <c:crossBetween val="midCat"/>
      </c:valAx>
      <c:valAx>
        <c:axId val="1644732728"/>
        <c:scaling>
          <c:logBase val="10.0"/>
          <c:orientation val="minMax"/>
          <c:min val="500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rgbClr val="0000FF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4422088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600" b="1" i="0" u="none" strike="noStrike" kern="1200" spc="0" baseline="0">
                <a:solidFill>
                  <a:srgbClr val="0000FF"/>
                </a:solidFill>
                <a:latin typeface="+mn-lt"/>
                <a:ea typeface="+mn-ea"/>
                <a:cs typeface="+mn-cs"/>
              </a:defRPr>
            </a:pPr>
            <a:r>
              <a:rPr lang="pt-PT" sz="3600" b="1">
                <a:solidFill>
                  <a:srgbClr val="0000FF"/>
                </a:solidFill>
              </a:rPr>
              <a:t>FBCF em % PIB, 1971-2018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0610253718285214"/>
          <c:y val="0.176342592592593"/>
          <c:w val="0.877530183727034"/>
          <c:h val="0.720887649460484"/>
        </c:manualLayout>
      </c:layout>
      <c:scatterChart>
        <c:scatterStyle val="smoothMarker"/>
        <c:varyColors val="0"/>
        <c:ser>
          <c:idx val="0"/>
          <c:order val="0"/>
          <c:spPr>
            <a:ln w="57150" cap="rnd">
              <a:solidFill>
                <a:srgbClr val="0000FF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57150">
                <a:solidFill>
                  <a:srgbClr val="0000FF"/>
                </a:solidFill>
              </a:ln>
              <a:effectLst/>
            </c:spPr>
          </c:marker>
          <c:xVal>
            <c:numRef>
              <c:f>'[mpd2018 (3).xlsx]Sheet2'!$D$52:$D$99</c:f>
              <c:numCache>
                <c:formatCode>General</c:formatCode>
                <c:ptCount val="48"/>
                <c:pt idx="0">
                  <c:v>1971.0</c:v>
                </c:pt>
                <c:pt idx="1">
                  <c:v>1972.0</c:v>
                </c:pt>
                <c:pt idx="2">
                  <c:v>1973.0</c:v>
                </c:pt>
                <c:pt idx="3">
                  <c:v>1974.0</c:v>
                </c:pt>
                <c:pt idx="4">
                  <c:v>1975.0</c:v>
                </c:pt>
                <c:pt idx="5">
                  <c:v>1976.0</c:v>
                </c:pt>
                <c:pt idx="6">
                  <c:v>1977.0</c:v>
                </c:pt>
                <c:pt idx="7">
                  <c:v>1978.0</c:v>
                </c:pt>
                <c:pt idx="8">
                  <c:v>1979.0</c:v>
                </c:pt>
                <c:pt idx="9">
                  <c:v>1980.0</c:v>
                </c:pt>
                <c:pt idx="10">
                  <c:v>1981.0</c:v>
                </c:pt>
                <c:pt idx="11">
                  <c:v>1982.0</c:v>
                </c:pt>
                <c:pt idx="12">
                  <c:v>1983.0</c:v>
                </c:pt>
                <c:pt idx="13">
                  <c:v>1984.0</c:v>
                </c:pt>
                <c:pt idx="14">
                  <c:v>1985.0</c:v>
                </c:pt>
                <c:pt idx="15">
                  <c:v>1986.0</c:v>
                </c:pt>
                <c:pt idx="16">
                  <c:v>1987.0</c:v>
                </c:pt>
                <c:pt idx="17">
                  <c:v>1988.0</c:v>
                </c:pt>
                <c:pt idx="18">
                  <c:v>1989.0</c:v>
                </c:pt>
                <c:pt idx="19">
                  <c:v>1990.0</c:v>
                </c:pt>
                <c:pt idx="20">
                  <c:v>1991.0</c:v>
                </c:pt>
                <c:pt idx="21">
                  <c:v>1992.0</c:v>
                </c:pt>
                <c:pt idx="22">
                  <c:v>1993.0</c:v>
                </c:pt>
                <c:pt idx="23">
                  <c:v>1994.0</c:v>
                </c:pt>
                <c:pt idx="24">
                  <c:v>1995.0</c:v>
                </c:pt>
                <c:pt idx="25">
                  <c:v>1996.0</c:v>
                </c:pt>
                <c:pt idx="26">
                  <c:v>1997.0</c:v>
                </c:pt>
                <c:pt idx="27">
                  <c:v>1998.0</c:v>
                </c:pt>
                <c:pt idx="28">
                  <c:v>1999.0</c:v>
                </c:pt>
                <c:pt idx="29">
                  <c:v>2000.0</c:v>
                </c:pt>
                <c:pt idx="30">
                  <c:v>2001.0</c:v>
                </c:pt>
                <c:pt idx="31">
                  <c:v>2002.0</c:v>
                </c:pt>
                <c:pt idx="32">
                  <c:v>2003.0</c:v>
                </c:pt>
                <c:pt idx="33">
                  <c:v>2004.0</c:v>
                </c:pt>
                <c:pt idx="34">
                  <c:v>2005.0</c:v>
                </c:pt>
                <c:pt idx="35">
                  <c:v>2006.0</c:v>
                </c:pt>
                <c:pt idx="36">
                  <c:v>2007.0</c:v>
                </c:pt>
                <c:pt idx="37">
                  <c:v>2008.0</c:v>
                </c:pt>
                <c:pt idx="38">
                  <c:v>2009.0</c:v>
                </c:pt>
                <c:pt idx="39">
                  <c:v>2010.0</c:v>
                </c:pt>
                <c:pt idx="40">
                  <c:v>2011.0</c:v>
                </c:pt>
                <c:pt idx="41">
                  <c:v>2012.0</c:v>
                </c:pt>
                <c:pt idx="42">
                  <c:v>2013.0</c:v>
                </c:pt>
                <c:pt idx="43">
                  <c:v>2014.0</c:v>
                </c:pt>
                <c:pt idx="44">
                  <c:v>2015.0</c:v>
                </c:pt>
                <c:pt idx="45">
                  <c:v>2016.0</c:v>
                </c:pt>
                <c:pt idx="46">
                  <c:v>2017.0</c:v>
                </c:pt>
                <c:pt idx="47">
                  <c:v>2018.0</c:v>
                </c:pt>
              </c:numCache>
            </c:numRef>
          </c:xVal>
          <c:yVal>
            <c:numRef>
              <c:f>'[mpd2018 (3).xlsx]Sheet2'!$E$52:$E$99</c:f>
              <c:numCache>
                <c:formatCode>General</c:formatCode>
                <c:ptCount val="48"/>
                <c:pt idx="0">
                  <c:v>27.2</c:v>
                </c:pt>
                <c:pt idx="1">
                  <c:v>29.0</c:v>
                </c:pt>
                <c:pt idx="2">
                  <c:v>30.0</c:v>
                </c:pt>
                <c:pt idx="3">
                  <c:v>33.4</c:v>
                </c:pt>
                <c:pt idx="4">
                  <c:v>27.6</c:v>
                </c:pt>
                <c:pt idx="5">
                  <c:v>25.7</c:v>
                </c:pt>
                <c:pt idx="6">
                  <c:v>30.7</c:v>
                </c:pt>
                <c:pt idx="7">
                  <c:v>28.7</c:v>
                </c:pt>
                <c:pt idx="8">
                  <c:v>32.30000000000001</c:v>
                </c:pt>
                <c:pt idx="9">
                  <c:v>29.1</c:v>
                </c:pt>
                <c:pt idx="10">
                  <c:v>33.2</c:v>
                </c:pt>
                <c:pt idx="11">
                  <c:v>32.7</c:v>
                </c:pt>
                <c:pt idx="12">
                  <c:v>31.0</c:v>
                </c:pt>
                <c:pt idx="13">
                  <c:v>27.3</c:v>
                </c:pt>
                <c:pt idx="14">
                  <c:v>25.6</c:v>
                </c:pt>
                <c:pt idx="15">
                  <c:v>24.7</c:v>
                </c:pt>
                <c:pt idx="16">
                  <c:v>27.8</c:v>
                </c:pt>
                <c:pt idx="17">
                  <c:v>29.8</c:v>
                </c:pt>
                <c:pt idx="18">
                  <c:v>28.9</c:v>
                </c:pt>
                <c:pt idx="19">
                  <c:v>27.8</c:v>
                </c:pt>
                <c:pt idx="20">
                  <c:v>27.1</c:v>
                </c:pt>
                <c:pt idx="21">
                  <c:v>27.0</c:v>
                </c:pt>
                <c:pt idx="22">
                  <c:v>24.3</c:v>
                </c:pt>
                <c:pt idx="23">
                  <c:v>23.4</c:v>
                </c:pt>
                <c:pt idx="24">
                  <c:v>23.3</c:v>
                </c:pt>
                <c:pt idx="25">
                  <c:v>23.8</c:v>
                </c:pt>
                <c:pt idx="26">
                  <c:v>26.0</c:v>
                </c:pt>
                <c:pt idx="27">
                  <c:v>27.3</c:v>
                </c:pt>
                <c:pt idx="28">
                  <c:v>27.6</c:v>
                </c:pt>
                <c:pt idx="29">
                  <c:v>28.0</c:v>
                </c:pt>
                <c:pt idx="30">
                  <c:v>27.4</c:v>
                </c:pt>
                <c:pt idx="31">
                  <c:v>25.9</c:v>
                </c:pt>
                <c:pt idx="32">
                  <c:v>23.8</c:v>
                </c:pt>
                <c:pt idx="33">
                  <c:v>23.4</c:v>
                </c:pt>
                <c:pt idx="34">
                  <c:v>23.1</c:v>
                </c:pt>
                <c:pt idx="35">
                  <c:v>22.5</c:v>
                </c:pt>
                <c:pt idx="36">
                  <c:v>22.5</c:v>
                </c:pt>
                <c:pt idx="37">
                  <c:v>22.9</c:v>
                </c:pt>
                <c:pt idx="38">
                  <c:v>21.2</c:v>
                </c:pt>
                <c:pt idx="39">
                  <c:v>20.6</c:v>
                </c:pt>
                <c:pt idx="40">
                  <c:v>18.4</c:v>
                </c:pt>
                <c:pt idx="41">
                  <c:v>15.8</c:v>
                </c:pt>
                <c:pt idx="42">
                  <c:v>14.8</c:v>
                </c:pt>
                <c:pt idx="43">
                  <c:v>15.0</c:v>
                </c:pt>
                <c:pt idx="44">
                  <c:v>15.5</c:v>
                </c:pt>
                <c:pt idx="45">
                  <c:v>15.5</c:v>
                </c:pt>
                <c:pt idx="46">
                  <c:v>16.8</c:v>
                </c:pt>
                <c:pt idx="47">
                  <c:v>17.6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3B80-49F9-B8C2-F9BC8BE9BE7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25654856"/>
        <c:axId val="1525655240"/>
      </c:scatterChart>
      <c:valAx>
        <c:axId val="1525654856"/>
        <c:scaling>
          <c:orientation val="minMax"/>
          <c:max val="2020.0"/>
          <c:min val="1970.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25655240"/>
        <c:crosses val="autoZero"/>
        <c:crossBetween val="midCat"/>
      </c:valAx>
      <c:valAx>
        <c:axId val="1525655240"/>
        <c:scaling>
          <c:orientation val="minMax"/>
          <c:min val="12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256548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4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984642167907233"/>
          <c:y val="0.0283193867449078"/>
          <c:w val="0.901535783209276"/>
          <c:h val="0.825915307187013"/>
        </c:manualLayout>
      </c:layout>
      <c:lineChart>
        <c:grouping val="standard"/>
        <c:varyColors val="0"/>
        <c:ser>
          <c:idx val="0"/>
          <c:order val="0"/>
          <c:tx>
            <c:strRef>
              <c:f>'séries consolidadas'!$AW$3</c:f>
              <c:strCache>
                <c:ptCount val="1"/>
                <c:pt idx="0">
                  <c:v>QuotaVABprimario</c:v>
                </c:pt>
              </c:strCache>
            </c:strRef>
          </c:tx>
          <c:spPr>
            <a:ln w="76200" cap="rnd">
              <a:solidFill>
                <a:srgbClr val="00B0F0"/>
              </a:solidFill>
              <a:round/>
            </a:ln>
            <a:effectLst/>
          </c:spPr>
          <c:marker>
            <c:symbol val="none"/>
          </c:marker>
          <c:cat>
            <c:strRef>
              <c:f>'séries consolidadas'!$AX$2:$CQ$2</c:f>
              <c:strCache>
                <c:ptCount val="46"/>
                <c:pt idx="0">
                  <c:v>1970</c:v>
                </c:pt>
                <c:pt idx="1">
                  <c:v>1971</c:v>
                </c:pt>
                <c:pt idx="2">
                  <c:v>1972</c:v>
                </c:pt>
                <c:pt idx="3">
                  <c:v>1973</c:v>
                </c:pt>
                <c:pt idx="4">
                  <c:v>1974</c:v>
                </c:pt>
                <c:pt idx="5">
                  <c:v>1975</c:v>
                </c:pt>
                <c:pt idx="6">
                  <c:v>1976</c:v>
                </c:pt>
                <c:pt idx="7">
                  <c:v>1977</c:v>
                </c:pt>
                <c:pt idx="8">
                  <c:v>1978</c:v>
                </c:pt>
                <c:pt idx="9">
                  <c:v>1979</c:v>
                </c:pt>
                <c:pt idx="10">
                  <c:v>1980</c:v>
                </c:pt>
                <c:pt idx="11">
                  <c:v>1981</c:v>
                </c:pt>
                <c:pt idx="12">
                  <c:v>1982</c:v>
                </c:pt>
                <c:pt idx="13">
                  <c:v>1983</c:v>
                </c:pt>
                <c:pt idx="14">
                  <c:v>1984</c:v>
                </c:pt>
                <c:pt idx="15">
                  <c:v>1985</c:v>
                </c:pt>
                <c:pt idx="16">
                  <c:v>1986</c:v>
                </c:pt>
                <c:pt idx="17">
                  <c:v>1987</c:v>
                </c:pt>
                <c:pt idx="18">
                  <c:v>1988</c:v>
                </c:pt>
                <c:pt idx="19">
                  <c:v>1989</c:v>
                </c:pt>
                <c:pt idx="20">
                  <c:v>1990</c:v>
                </c:pt>
                <c:pt idx="21">
                  <c:v>1991</c:v>
                </c:pt>
                <c:pt idx="22">
                  <c:v>1992</c:v>
                </c:pt>
                <c:pt idx="23">
                  <c:v>1993</c:v>
                </c:pt>
                <c:pt idx="24">
                  <c:v>1994</c:v>
                </c:pt>
                <c:pt idx="25">
                  <c:v>1995</c:v>
                </c:pt>
                <c:pt idx="26">
                  <c:v>1996</c:v>
                </c:pt>
                <c:pt idx="27">
                  <c:v>1997</c:v>
                </c:pt>
                <c:pt idx="28">
                  <c:v>1998</c:v>
                </c:pt>
                <c:pt idx="29">
                  <c:v>1999</c:v>
                </c:pt>
                <c:pt idx="30">
                  <c:v>2000</c:v>
                </c:pt>
                <c:pt idx="31">
                  <c:v>2001</c:v>
                </c:pt>
                <c:pt idx="32">
                  <c:v>2002</c:v>
                </c:pt>
                <c:pt idx="33">
                  <c:v>2003</c:v>
                </c:pt>
                <c:pt idx="34">
                  <c:v>2004</c:v>
                </c:pt>
                <c:pt idx="35">
                  <c:v>2005</c:v>
                </c:pt>
                <c:pt idx="36">
                  <c:v>2006</c:v>
                </c:pt>
                <c:pt idx="37">
                  <c:v>2007</c:v>
                </c:pt>
                <c:pt idx="38">
                  <c:v>2008</c:v>
                </c:pt>
                <c:pt idx="39">
                  <c:v>2009</c:v>
                </c:pt>
                <c:pt idx="40">
                  <c:v>2010</c:v>
                </c:pt>
                <c:pt idx="41">
                  <c:v>2011</c:v>
                </c:pt>
                <c:pt idx="42">
                  <c:v>2012</c:v>
                </c:pt>
                <c:pt idx="43">
                  <c:v>2013</c:v>
                </c:pt>
                <c:pt idx="44">
                  <c:v>2014</c:v>
                </c:pt>
                <c:pt idx="45">
                  <c:v>2015</c:v>
                </c:pt>
              </c:strCache>
            </c:strRef>
          </c:cat>
          <c:val>
            <c:numRef>
              <c:f>'séries consolidadas'!$AX$3:$CQ$3</c:f>
              <c:numCache>
                <c:formatCode>General</c:formatCode>
                <c:ptCount val="46"/>
                <c:pt idx="0">
                  <c:v>5.13</c:v>
                </c:pt>
                <c:pt idx="1">
                  <c:v>4.67</c:v>
                </c:pt>
                <c:pt idx="2">
                  <c:v>4.31</c:v>
                </c:pt>
                <c:pt idx="3">
                  <c:v>4.149999999999999</c:v>
                </c:pt>
                <c:pt idx="4">
                  <c:v>4.03</c:v>
                </c:pt>
                <c:pt idx="5">
                  <c:v>4.03</c:v>
                </c:pt>
                <c:pt idx="6">
                  <c:v>3.75</c:v>
                </c:pt>
                <c:pt idx="7">
                  <c:v>3.72</c:v>
                </c:pt>
                <c:pt idx="8">
                  <c:v>3.82</c:v>
                </c:pt>
                <c:pt idx="9">
                  <c:v>4.33</c:v>
                </c:pt>
                <c:pt idx="10">
                  <c:v>4.27</c:v>
                </c:pt>
                <c:pt idx="11">
                  <c:v>3.9</c:v>
                </c:pt>
                <c:pt idx="12">
                  <c:v>4.04</c:v>
                </c:pt>
                <c:pt idx="13">
                  <c:v>3.93</c:v>
                </c:pt>
                <c:pt idx="14">
                  <c:v>4.28</c:v>
                </c:pt>
                <c:pt idx="15">
                  <c:v>4.48</c:v>
                </c:pt>
                <c:pt idx="16">
                  <c:v>4.47</c:v>
                </c:pt>
                <c:pt idx="17">
                  <c:v>4.47</c:v>
                </c:pt>
                <c:pt idx="18">
                  <c:v>3.92</c:v>
                </c:pt>
                <c:pt idx="19">
                  <c:v>4.06</c:v>
                </c:pt>
                <c:pt idx="20">
                  <c:v>4.3</c:v>
                </c:pt>
                <c:pt idx="21">
                  <c:v>3.96</c:v>
                </c:pt>
                <c:pt idx="22">
                  <c:v>4.02</c:v>
                </c:pt>
                <c:pt idx="23">
                  <c:v>3.82</c:v>
                </c:pt>
                <c:pt idx="24">
                  <c:v>4.02</c:v>
                </c:pt>
                <c:pt idx="25">
                  <c:v>3.85</c:v>
                </c:pt>
                <c:pt idx="26">
                  <c:v>3.84</c:v>
                </c:pt>
                <c:pt idx="27">
                  <c:v>3.52</c:v>
                </c:pt>
                <c:pt idx="28">
                  <c:v>3.27</c:v>
                </c:pt>
                <c:pt idx="29">
                  <c:v>3.32</c:v>
                </c:pt>
                <c:pt idx="30">
                  <c:v>3.07</c:v>
                </c:pt>
                <c:pt idx="31">
                  <c:v>2.98</c:v>
                </c:pt>
                <c:pt idx="32">
                  <c:v>2.98</c:v>
                </c:pt>
                <c:pt idx="33">
                  <c:v>2.92</c:v>
                </c:pt>
                <c:pt idx="34">
                  <c:v>3.02</c:v>
                </c:pt>
                <c:pt idx="35">
                  <c:v>2.87</c:v>
                </c:pt>
                <c:pt idx="36">
                  <c:v>2.87</c:v>
                </c:pt>
                <c:pt idx="37">
                  <c:v>2.74</c:v>
                </c:pt>
                <c:pt idx="38">
                  <c:v>2.77</c:v>
                </c:pt>
                <c:pt idx="39">
                  <c:v>2.69</c:v>
                </c:pt>
                <c:pt idx="40">
                  <c:v>2.64</c:v>
                </c:pt>
                <c:pt idx="41">
                  <c:v>2.69</c:v>
                </c:pt>
                <c:pt idx="42">
                  <c:v>2.73</c:v>
                </c:pt>
                <c:pt idx="43">
                  <c:v>2.81</c:v>
                </c:pt>
                <c:pt idx="44">
                  <c:v>2.75</c:v>
                </c:pt>
                <c:pt idx="45">
                  <c:v>2.76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5D31-46CE-A460-28116F559956}"/>
            </c:ext>
          </c:extLst>
        </c:ser>
        <c:ser>
          <c:idx val="1"/>
          <c:order val="1"/>
          <c:tx>
            <c:strRef>
              <c:f>'séries consolidadas'!$AW$4</c:f>
              <c:strCache>
                <c:ptCount val="1"/>
                <c:pt idx="0">
                  <c:v>QuotaVABsecundario</c:v>
                </c:pt>
              </c:strCache>
            </c:strRef>
          </c:tx>
          <c:spPr>
            <a:ln w="76200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cat>
            <c:strRef>
              <c:f>'séries consolidadas'!$AX$2:$CQ$2</c:f>
              <c:strCache>
                <c:ptCount val="46"/>
                <c:pt idx="0">
                  <c:v>1970</c:v>
                </c:pt>
                <c:pt idx="1">
                  <c:v>1971</c:v>
                </c:pt>
                <c:pt idx="2">
                  <c:v>1972</c:v>
                </c:pt>
                <c:pt idx="3">
                  <c:v>1973</c:v>
                </c:pt>
                <c:pt idx="4">
                  <c:v>1974</c:v>
                </c:pt>
                <c:pt idx="5">
                  <c:v>1975</c:v>
                </c:pt>
                <c:pt idx="6">
                  <c:v>1976</c:v>
                </c:pt>
                <c:pt idx="7">
                  <c:v>1977</c:v>
                </c:pt>
                <c:pt idx="8">
                  <c:v>1978</c:v>
                </c:pt>
                <c:pt idx="9">
                  <c:v>1979</c:v>
                </c:pt>
                <c:pt idx="10">
                  <c:v>1980</c:v>
                </c:pt>
                <c:pt idx="11">
                  <c:v>1981</c:v>
                </c:pt>
                <c:pt idx="12">
                  <c:v>1982</c:v>
                </c:pt>
                <c:pt idx="13">
                  <c:v>1983</c:v>
                </c:pt>
                <c:pt idx="14">
                  <c:v>1984</c:v>
                </c:pt>
                <c:pt idx="15">
                  <c:v>1985</c:v>
                </c:pt>
                <c:pt idx="16">
                  <c:v>1986</c:v>
                </c:pt>
                <c:pt idx="17">
                  <c:v>1987</c:v>
                </c:pt>
                <c:pt idx="18">
                  <c:v>1988</c:v>
                </c:pt>
                <c:pt idx="19">
                  <c:v>1989</c:v>
                </c:pt>
                <c:pt idx="20">
                  <c:v>1990</c:v>
                </c:pt>
                <c:pt idx="21">
                  <c:v>1991</c:v>
                </c:pt>
                <c:pt idx="22">
                  <c:v>1992</c:v>
                </c:pt>
                <c:pt idx="23">
                  <c:v>1993</c:v>
                </c:pt>
                <c:pt idx="24">
                  <c:v>1994</c:v>
                </c:pt>
                <c:pt idx="25">
                  <c:v>1995</c:v>
                </c:pt>
                <c:pt idx="26">
                  <c:v>1996</c:v>
                </c:pt>
                <c:pt idx="27">
                  <c:v>1997</c:v>
                </c:pt>
                <c:pt idx="28">
                  <c:v>1998</c:v>
                </c:pt>
                <c:pt idx="29">
                  <c:v>1999</c:v>
                </c:pt>
                <c:pt idx="30">
                  <c:v>2000</c:v>
                </c:pt>
                <c:pt idx="31">
                  <c:v>2001</c:v>
                </c:pt>
                <c:pt idx="32">
                  <c:v>2002</c:v>
                </c:pt>
                <c:pt idx="33">
                  <c:v>2003</c:v>
                </c:pt>
                <c:pt idx="34">
                  <c:v>2004</c:v>
                </c:pt>
                <c:pt idx="35">
                  <c:v>2005</c:v>
                </c:pt>
                <c:pt idx="36">
                  <c:v>2006</c:v>
                </c:pt>
                <c:pt idx="37">
                  <c:v>2007</c:v>
                </c:pt>
                <c:pt idx="38">
                  <c:v>2008</c:v>
                </c:pt>
                <c:pt idx="39">
                  <c:v>2009</c:v>
                </c:pt>
                <c:pt idx="40">
                  <c:v>2010</c:v>
                </c:pt>
                <c:pt idx="41">
                  <c:v>2011</c:v>
                </c:pt>
                <c:pt idx="42">
                  <c:v>2012</c:v>
                </c:pt>
                <c:pt idx="43">
                  <c:v>2013</c:v>
                </c:pt>
                <c:pt idx="44">
                  <c:v>2014</c:v>
                </c:pt>
                <c:pt idx="45">
                  <c:v>2015</c:v>
                </c:pt>
              </c:strCache>
            </c:strRef>
          </c:cat>
          <c:val>
            <c:numRef>
              <c:f>'séries consolidadas'!$AX$4:$CQ$4</c:f>
              <c:numCache>
                <c:formatCode>General</c:formatCode>
                <c:ptCount val="46"/>
                <c:pt idx="0">
                  <c:v>23.42</c:v>
                </c:pt>
                <c:pt idx="1">
                  <c:v>25.78</c:v>
                </c:pt>
                <c:pt idx="2">
                  <c:v>24.99</c:v>
                </c:pt>
                <c:pt idx="3">
                  <c:v>25.13</c:v>
                </c:pt>
                <c:pt idx="4">
                  <c:v>26.52</c:v>
                </c:pt>
                <c:pt idx="5">
                  <c:v>25.45</c:v>
                </c:pt>
                <c:pt idx="6">
                  <c:v>24.62</c:v>
                </c:pt>
                <c:pt idx="7">
                  <c:v>24.59</c:v>
                </c:pt>
                <c:pt idx="8">
                  <c:v>26.71</c:v>
                </c:pt>
                <c:pt idx="9">
                  <c:v>25.88</c:v>
                </c:pt>
                <c:pt idx="10">
                  <c:v>26.71</c:v>
                </c:pt>
                <c:pt idx="11">
                  <c:v>27.88</c:v>
                </c:pt>
                <c:pt idx="12">
                  <c:v>27.62</c:v>
                </c:pt>
                <c:pt idx="13">
                  <c:v>26.91</c:v>
                </c:pt>
                <c:pt idx="14">
                  <c:v>25.37</c:v>
                </c:pt>
                <c:pt idx="15">
                  <c:v>24.53</c:v>
                </c:pt>
                <c:pt idx="16">
                  <c:v>25.06</c:v>
                </c:pt>
                <c:pt idx="17">
                  <c:v>25.85</c:v>
                </c:pt>
                <c:pt idx="18">
                  <c:v>26.77</c:v>
                </c:pt>
                <c:pt idx="19">
                  <c:v>27.22</c:v>
                </c:pt>
                <c:pt idx="20">
                  <c:v>28.35</c:v>
                </c:pt>
                <c:pt idx="21">
                  <c:v>27.09</c:v>
                </c:pt>
                <c:pt idx="22">
                  <c:v>26.6</c:v>
                </c:pt>
                <c:pt idx="23">
                  <c:v>27.13</c:v>
                </c:pt>
                <c:pt idx="24">
                  <c:v>27.37</c:v>
                </c:pt>
                <c:pt idx="25">
                  <c:v>26.26</c:v>
                </c:pt>
                <c:pt idx="26">
                  <c:v>27.27</c:v>
                </c:pt>
                <c:pt idx="27">
                  <c:v>27.73</c:v>
                </c:pt>
                <c:pt idx="28">
                  <c:v>27.66</c:v>
                </c:pt>
                <c:pt idx="29">
                  <c:v>27.2</c:v>
                </c:pt>
                <c:pt idx="30">
                  <c:v>27.34</c:v>
                </c:pt>
                <c:pt idx="31">
                  <c:v>27.23</c:v>
                </c:pt>
                <c:pt idx="32">
                  <c:v>26.51</c:v>
                </c:pt>
                <c:pt idx="33">
                  <c:v>26.09</c:v>
                </c:pt>
                <c:pt idx="34">
                  <c:v>25.79</c:v>
                </c:pt>
                <c:pt idx="35">
                  <c:v>25.0</c:v>
                </c:pt>
                <c:pt idx="36">
                  <c:v>24.69</c:v>
                </c:pt>
                <c:pt idx="37">
                  <c:v>24.47</c:v>
                </c:pt>
                <c:pt idx="38">
                  <c:v>23.69</c:v>
                </c:pt>
                <c:pt idx="39">
                  <c:v>22.15</c:v>
                </c:pt>
                <c:pt idx="40">
                  <c:v>22.17</c:v>
                </c:pt>
                <c:pt idx="41">
                  <c:v>22.05</c:v>
                </c:pt>
                <c:pt idx="42">
                  <c:v>21.42</c:v>
                </c:pt>
                <c:pt idx="43">
                  <c:v>21.12</c:v>
                </c:pt>
                <c:pt idx="44">
                  <c:v>21.06</c:v>
                </c:pt>
                <c:pt idx="45">
                  <c:v>20.99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5D31-46CE-A460-28116F559956}"/>
            </c:ext>
          </c:extLst>
        </c:ser>
        <c:ser>
          <c:idx val="2"/>
          <c:order val="2"/>
          <c:tx>
            <c:strRef>
              <c:f>'séries consolidadas'!$AW$5</c:f>
              <c:strCache>
                <c:ptCount val="1"/>
                <c:pt idx="0">
                  <c:v>QuotaVABterciario</c:v>
                </c:pt>
              </c:strCache>
            </c:strRef>
          </c:tx>
          <c:spPr>
            <a:ln w="76200" cap="rnd">
              <a:solidFill>
                <a:schemeClr val="accent6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'séries consolidadas'!$AX$2:$CQ$2</c:f>
              <c:strCache>
                <c:ptCount val="46"/>
                <c:pt idx="0">
                  <c:v>1970</c:v>
                </c:pt>
                <c:pt idx="1">
                  <c:v>1971</c:v>
                </c:pt>
                <c:pt idx="2">
                  <c:v>1972</c:v>
                </c:pt>
                <c:pt idx="3">
                  <c:v>1973</c:v>
                </c:pt>
                <c:pt idx="4">
                  <c:v>1974</c:v>
                </c:pt>
                <c:pt idx="5">
                  <c:v>1975</c:v>
                </c:pt>
                <c:pt idx="6">
                  <c:v>1976</c:v>
                </c:pt>
                <c:pt idx="7">
                  <c:v>1977</c:v>
                </c:pt>
                <c:pt idx="8">
                  <c:v>1978</c:v>
                </c:pt>
                <c:pt idx="9">
                  <c:v>1979</c:v>
                </c:pt>
                <c:pt idx="10">
                  <c:v>1980</c:v>
                </c:pt>
                <c:pt idx="11">
                  <c:v>1981</c:v>
                </c:pt>
                <c:pt idx="12">
                  <c:v>1982</c:v>
                </c:pt>
                <c:pt idx="13">
                  <c:v>1983</c:v>
                </c:pt>
                <c:pt idx="14">
                  <c:v>1984</c:v>
                </c:pt>
                <c:pt idx="15">
                  <c:v>1985</c:v>
                </c:pt>
                <c:pt idx="16">
                  <c:v>1986</c:v>
                </c:pt>
                <c:pt idx="17">
                  <c:v>1987</c:v>
                </c:pt>
                <c:pt idx="18">
                  <c:v>1988</c:v>
                </c:pt>
                <c:pt idx="19">
                  <c:v>1989</c:v>
                </c:pt>
                <c:pt idx="20">
                  <c:v>1990</c:v>
                </c:pt>
                <c:pt idx="21">
                  <c:v>1991</c:v>
                </c:pt>
                <c:pt idx="22">
                  <c:v>1992</c:v>
                </c:pt>
                <c:pt idx="23">
                  <c:v>1993</c:v>
                </c:pt>
                <c:pt idx="24">
                  <c:v>1994</c:v>
                </c:pt>
                <c:pt idx="25">
                  <c:v>1995</c:v>
                </c:pt>
                <c:pt idx="26">
                  <c:v>1996</c:v>
                </c:pt>
                <c:pt idx="27">
                  <c:v>1997</c:v>
                </c:pt>
                <c:pt idx="28">
                  <c:v>1998</c:v>
                </c:pt>
                <c:pt idx="29">
                  <c:v>1999</c:v>
                </c:pt>
                <c:pt idx="30">
                  <c:v>2000</c:v>
                </c:pt>
                <c:pt idx="31">
                  <c:v>2001</c:v>
                </c:pt>
                <c:pt idx="32">
                  <c:v>2002</c:v>
                </c:pt>
                <c:pt idx="33">
                  <c:v>2003</c:v>
                </c:pt>
                <c:pt idx="34">
                  <c:v>2004</c:v>
                </c:pt>
                <c:pt idx="35">
                  <c:v>2005</c:v>
                </c:pt>
                <c:pt idx="36">
                  <c:v>2006</c:v>
                </c:pt>
                <c:pt idx="37">
                  <c:v>2007</c:v>
                </c:pt>
                <c:pt idx="38">
                  <c:v>2008</c:v>
                </c:pt>
                <c:pt idx="39">
                  <c:v>2009</c:v>
                </c:pt>
                <c:pt idx="40">
                  <c:v>2010</c:v>
                </c:pt>
                <c:pt idx="41">
                  <c:v>2011</c:v>
                </c:pt>
                <c:pt idx="42">
                  <c:v>2012</c:v>
                </c:pt>
                <c:pt idx="43">
                  <c:v>2013</c:v>
                </c:pt>
                <c:pt idx="44">
                  <c:v>2014</c:v>
                </c:pt>
                <c:pt idx="45">
                  <c:v>2015</c:v>
                </c:pt>
              </c:strCache>
            </c:strRef>
          </c:cat>
          <c:val>
            <c:numRef>
              <c:f>'séries consolidadas'!$AX$5:$CQ$5</c:f>
              <c:numCache>
                <c:formatCode>General</c:formatCode>
                <c:ptCount val="46"/>
                <c:pt idx="0">
                  <c:v>71.45</c:v>
                </c:pt>
                <c:pt idx="1">
                  <c:v>69.55</c:v>
                </c:pt>
                <c:pt idx="2">
                  <c:v>70.7</c:v>
                </c:pt>
                <c:pt idx="3">
                  <c:v>70.72</c:v>
                </c:pt>
                <c:pt idx="4">
                  <c:v>69.45</c:v>
                </c:pt>
                <c:pt idx="5">
                  <c:v>70.51</c:v>
                </c:pt>
                <c:pt idx="6">
                  <c:v>71.63</c:v>
                </c:pt>
                <c:pt idx="7">
                  <c:v>71.69</c:v>
                </c:pt>
                <c:pt idx="8">
                  <c:v>69.47</c:v>
                </c:pt>
                <c:pt idx="9">
                  <c:v>69.79</c:v>
                </c:pt>
                <c:pt idx="10">
                  <c:v>69.02</c:v>
                </c:pt>
                <c:pt idx="11">
                  <c:v>68.21</c:v>
                </c:pt>
                <c:pt idx="12">
                  <c:v>68.34</c:v>
                </c:pt>
                <c:pt idx="13">
                  <c:v>69.16</c:v>
                </c:pt>
                <c:pt idx="14">
                  <c:v>70.35</c:v>
                </c:pt>
                <c:pt idx="15">
                  <c:v>70.99</c:v>
                </c:pt>
                <c:pt idx="16">
                  <c:v>70.47</c:v>
                </c:pt>
                <c:pt idx="17">
                  <c:v>69.67999999999998</c:v>
                </c:pt>
                <c:pt idx="18">
                  <c:v>69.31</c:v>
                </c:pt>
                <c:pt idx="19">
                  <c:v>68.71</c:v>
                </c:pt>
                <c:pt idx="20">
                  <c:v>67.35</c:v>
                </c:pt>
                <c:pt idx="21">
                  <c:v>68.96</c:v>
                </c:pt>
                <c:pt idx="22">
                  <c:v>69.38</c:v>
                </c:pt>
                <c:pt idx="23">
                  <c:v>69.05</c:v>
                </c:pt>
                <c:pt idx="24">
                  <c:v>68.61</c:v>
                </c:pt>
                <c:pt idx="25">
                  <c:v>69.89</c:v>
                </c:pt>
                <c:pt idx="26">
                  <c:v>68.89</c:v>
                </c:pt>
                <c:pt idx="27">
                  <c:v>68.75</c:v>
                </c:pt>
                <c:pt idx="28">
                  <c:v>69.07</c:v>
                </c:pt>
                <c:pt idx="29">
                  <c:v>69.48</c:v>
                </c:pt>
                <c:pt idx="30">
                  <c:v>69.59</c:v>
                </c:pt>
                <c:pt idx="31">
                  <c:v>69.79</c:v>
                </c:pt>
                <c:pt idx="32">
                  <c:v>70.51</c:v>
                </c:pt>
                <c:pt idx="33">
                  <c:v>70.99</c:v>
                </c:pt>
                <c:pt idx="34">
                  <c:v>71.19</c:v>
                </c:pt>
                <c:pt idx="35">
                  <c:v>72.13</c:v>
                </c:pt>
                <c:pt idx="36">
                  <c:v>72.44</c:v>
                </c:pt>
                <c:pt idx="37">
                  <c:v>72.79</c:v>
                </c:pt>
                <c:pt idx="38">
                  <c:v>73.54</c:v>
                </c:pt>
                <c:pt idx="39">
                  <c:v>75.15</c:v>
                </c:pt>
                <c:pt idx="40">
                  <c:v>75.19</c:v>
                </c:pt>
                <c:pt idx="41">
                  <c:v>75.26</c:v>
                </c:pt>
                <c:pt idx="42">
                  <c:v>75.84</c:v>
                </c:pt>
                <c:pt idx="43">
                  <c:v>76.07</c:v>
                </c:pt>
                <c:pt idx="44">
                  <c:v>76.19</c:v>
                </c:pt>
                <c:pt idx="45">
                  <c:v>76.26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5D31-46CE-A460-28116F5599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92006888"/>
        <c:axId val="1477140728"/>
      </c:lineChart>
      <c:catAx>
        <c:axId val="1492006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 sz="2400">
                <a:solidFill>
                  <a:srgbClr val="0000FF"/>
                </a:solidFill>
              </a:defRPr>
            </a:pPr>
            <a:endParaRPr lang="en-US"/>
          </a:p>
        </c:txPr>
        <c:crossAx val="1477140728"/>
        <c:crosses val="autoZero"/>
        <c:auto val="1"/>
        <c:lblAlgn val="ctr"/>
        <c:lblOffset val="100"/>
        <c:noMultiLvlLbl val="0"/>
      </c:catAx>
      <c:valAx>
        <c:axId val="14771407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 sz="2400">
                <a:solidFill>
                  <a:srgbClr val="0000FF"/>
                </a:solidFill>
              </a:defRPr>
            </a:pPr>
            <a:endParaRPr lang="en-US"/>
          </a:p>
        </c:txPr>
        <c:crossAx val="14920068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2000"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0.08342</cdr:x>
      <cdr:y>0.57551</cdr:y>
    </cdr:from>
    <cdr:to>
      <cdr:x>0.14923</cdr:x>
      <cdr:y>0.88435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017037" y="3946847"/>
          <a:ext cx="802433" cy="211804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pt-PT" sz="2000" dirty="0">
              <a:solidFill>
                <a:schemeClr val="accent2">
                  <a:lumMod val="50000"/>
                </a:schemeClr>
              </a:solidFill>
            </a:rPr>
            <a:t>GBR</a:t>
          </a:r>
        </a:p>
        <a:p xmlns:a="http://schemas.openxmlformats.org/drawingml/2006/main">
          <a:r>
            <a:rPr lang="pt-PT" sz="2000" dirty="0">
              <a:solidFill>
                <a:schemeClr val="accent1">
                  <a:lumMod val="75000"/>
                </a:schemeClr>
              </a:solidFill>
            </a:rPr>
            <a:t>ESP</a:t>
          </a:r>
        </a:p>
        <a:p xmlns:a="http://schemas.openxmlformats.org/drawingml/2006/main">
          <a:r>
            <a:rPr lang="pt-PT" sz="2000" dirty="0">
              <a:solidFill>
                <a:schemeClr val="accent1">
                  <a:lumMod val="50000"/>
                </a:schemeClr>
              </a:solidFill>
            </a:rPr>
            <a:t>FRA</a:t>
          </a:r>
        </a:p>
        <a:p xmlns:a="http://schemas.openxmlformats.org/drawingml/2006/main">
          <a:r>
            <a:rPr lang="pt-PT" sz="2000" dirty="0">
              <a:solidFill>
                <a:schemeClr val="accent4">
                  <a:lumMod val="50000"/>
                </a:schemeClr>
              </a:solidFill>
            </a:rPr>
            <a:t>ITA</a:t>
          </a:r>
        </a:p>
        <a:p xmlns:a="http://schemas.openxmlformats.org/drawingml/2006/main">
          <a:r>
            <a:rPr lang="pt-PT" sz="2000" dirty="0">
              <a:solidFill>
                <a:schemeClr val="bg1">
                  <a:lumMod val="50000"/>
                </a:schemeClr>
              </a:solidFill>
            </a:rPr>
            <a:t>DEU</a:t>
          </a:r>
        </a:p>
        <a:p xmlns:a="http://schemas.openxmlformats.org/drawingml/2006/main">
          <a:r>
            <a:rPr lang="pt-PT" sz="2000" dirty="0">
              <a:solidFill>
                <a:schemeClr val="accent6">
                  <a:lumMod val="50000"/>
                </a:schemeClr>
              </a:solidFill>
            </a:rPr>
            <a:t>PRT</a:t>
          </a:r>
        </a:p>
        <a:p xmlns:a="http://schemas.openxmlformats.org/drawingml/2006/main">
          <a:endParaRPr lang="pt-PT" sz="2000" dirty="0">
            <a:solidFill>
              <a:srgbClr val="0000FF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9932C0-D16F-4E0D-8942-DFF6DBCB83D0}" type="datetimeFigureOut">
              <a:rPr lang="pt-PT" smtClean="0"/>
              <a:t>20/06/16</a:t>
            </a:fld>
            <a:endParaRPr lang="pt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5D9B9E-B906-4B1E-83D5-1517DC6FD152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3176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9871C-17CC-4D24-B74E-D224733F715A}" type="datetimeFigureOut">
              <a:rPr lang="pt-PT" smtClean="0"/>
              <a:t>20/06/16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2CE84-07E3-4593-A233-FB933E6E3118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3188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9871C-17CC-4D24-B74E-D224733F715A}" type="datetimeFigureOut">
              <a:rPr lang="pt-PT" smtClean="0"/>
              <a:t>20/06/16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2CE84-07E3-4593-A233-FB933E6E3118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1918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9871C-17CC-4D24-B74E-D224733F715A}" type="datetimeFigureOut">
              <a:rPr lang="pt-PT" smtClean="0"/>
              <a:t>20/06/16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2CE84-07E3-4593-A233-FB933E6E3118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33195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9871C-17CC-4D24-B74E-D224733F715A}" type="datetimeFigureOut">
              <a:rPr lang="pt-PT" smtClean="0"/>
              <a:t>20/06/16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2CE84-07E3-4593-A233-FB933E6E3118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66709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9871C-17CC-4D24-B74E-D224733F715A}" type="datetimeFigureOut">
              <a:rPr lang="pt-PT" smtClean="0"/>
              <a:t>20/06/16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2CE84-07E3-4593-A233-FB933E6E3118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1644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9871C-17CC-4D24-B74E-D224733F715A}" type="datetimeFigureOut">
              <a:rPr lang="pt-PT" smtClean="0"/>
              <a:t>20/06/16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2CE84-07E3-4593-A233-FB933E6E3118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5948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9871C-17CC-4D24-B74E-D224733F715A}" type="datetimeFigureOut">
              <a:rPr lang="pt-PT" smtClean="0"/>
              <a:t>20/06/16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2CE84-07E3-4593-A233-FB933E6E3118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3804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9871C-17CC-4D24-B74E-D224733F715A}" type="datetimeFigureOut">
              <a:rPr lang="pt-PT" smtClean="0"/>
              <a:t>20/06/16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2CE84-07E3-4593-A233-FB933E6E3118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764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9871C-17CC-4D24-B74E-D224733F715A}" type="datetimeFigureOut">
              <a:rPr lang="pt-PT" smtClean="0"/>
              <a:t>20/06/16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2CE84-07E3-4593-A233-FB933E6E3118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4486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9871C-17CC-4D24-B74E-D224733F715A}" type="datetimeFigureOut">
              <a:rPr lang="pt-PT" smtClean="0"/>
              <a:t>20/06/16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2CE84-07E3-4593-A233-FB933E6E3118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04874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9871C-17CC-4D24-B74E-D224733F715A}" type="datetimeFigureOut">
              <a:rPr lang="pt-PT" smtClean="0"/>
              <a:t>20/06/16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2CE84-07E3-4593-A233-FB933E6E3118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33841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F9871C-17CC-4D24-B74E-D224733F715A}" type="datetimeFigureOut">
              <a:rPr lang="pt-PT" smtClean="0"/>
              <a:t>20/06/16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2CE84-07E3-4593-A233-FB933E6E3118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53650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stats.oecd.org/Index.aspx?DataSetCode=PDB_GR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stats.oecd.org/Index.aspx?DataSetCode=PDB_GR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i-colibri.pt/Detalhes.aspx?ItemID=2364" TargetMode="External"/><Relationship Id="rId4" Type="http://schemas.openxmlformats.org/officeDocument/2006/relationships/hyperlink" Target="https://www.iseg.ulisboa.pt/aquila/getFile.do?method=getFile&amp;fileId=806082" TargetMode="External"/><Relationship Id="rId5" Type="http://schemas.openxmlformats.org/officeDocument/2006/relationships/hyperlink" Target="http://ffms.pt/publicacao_outra/684/inovacao-em-portugal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mailto:mgodinho@iseg.ulisboa.pt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2403616"/>
          </a:xfrm>
        </p:spPr>
        <p:txBody>
          <a:bodyPr>
            <a:noAutofit/>
          </a:bodyPr>
          <a:lstStyle/>
          <a:p>
            <a:pPr>
              <a:spcBef>
                <a:spcPts val="2400"/>
              </a:spcBef>
            </a:pPr>
            <a:r>
              <a:rPr lang="pt-PT" sz="4400" b="1" dirty="0">
                <a:solidFill>
                  <a:srgbClr val="0000FF"/>
                </a:solidFill>
              </a:rPr>
              <a:t>Mudança estrutural e evolução da produtividade na economia portuguesa: uma perspetiva de longo prazo</a:t>
            </a:r>
            <a:endParaRPr lang="en-US" sz="4400" b="1" dirty="0">
              <a:solidFill>
                <a:srgbClr val="0000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0497" y="2718262"/>
            <a:ext cx="10804194" cy="3904997"/>
          </a:xfrm>
        </p:spPr>
        <p:txBody>
          <a:bodyPr>
            <a:normAutofit lnSpcReduction="10000"/>
          </a:bodyPr>
          <a:lstStyle/>
          <a:p>
            <a:endParaRPr lang="pt-PT" sz="3600" dirty="0">
              <a:solidFill>
                <a:schemeClr val="tx1">
                  <a:lumMod val="75000"/>
                  <a:lumOff val="25000"/>
                </a:schemeClr>
              </a:solidFill>
              <a:cs typeface="Estrangelo Edessa" panose="03080600000000000000" pitchFamily="66" charset="0"/>
            </a:endParaRPr>
          </a:p>
          <a:p>
            <a:r>
              <a:rPr lang="pt-PT" sz="3600" dirty="0">
                <a:solidFill>
                  <a:schemeClr val="tx1">
                    <a:lumMod val="75000"/>
                    <a:lumOff val="25000"/>
                  </a:schemeClr>
                </a:solidFill>
                <a:cs typeface="Estrangelo Edessa" panose="03080600000000000000" pitchFamily="66" charset="0"/>
              </a:rPr>
              <a:t> </a:t>
            </a:r>
            <a:r>
              <a:rPr lang="pt-PT" sz="2800" dirty="0">
                <a:solidFill>
                  <a:schemeClr val="tx1">
                    <a:lumMod val="75000"/>
                    <a:lumOff val="25000"/>
                  </a:schemeClr>
                </a:solidFill>
                <a:cs typeface="Estrangelo Edessa" panose="03080600000000000000" pitchFamily="66" charset="0"/>
              </a:rPr>
              <a:t>Manuel Mira Godinho (ISEG-ULisboa e REM-UECE)</a:t>
            </a:r>
          </a:p>
          <a:p>
            <a:endParaRPr lang="pt-PT" sz="1000" dirty="0">
              <a:solidFill>
                <a:schemeClr val="tx1">
                  <a:lumMod val="75000"/>
                  <a:lumOff val="25000"/>
                </a:schemeClr>
              </a:solidFill>
              <a:cs typeface="Estrangelo Edessa" panose="03080600000000000000" pitchFamily="66" charset="0"/>
            </a:endParaRPr>
          </a:p>
          <a:p>
            <a:r>
              <a:rPr lang="pt-PT" sz="3600" dirty="0">
                <a:solidFill>
                  <a:schemeClr val="tx1">
                    <a:lumMod val="75000"/>
                    <a:lumOff val="25000"/>
                  </a:schemeClr>
                </a:solidFill>
                <a:cs typeface="Estrangelo Edessa" panose="03080600000000000000" pitchFamily="66" charset="0"/>
              </a:rPr>
              <a:t> </a:t>
            </a:r>
            <a:endParaRPr lang="pt-PT" sz="2200" dirty="0">
              <a:solidFill>
                <a:schemeClr val="tx1">
                  <a:lumMod val="75000"/>
                  <a:lumOff val="25000"/>
                </a:schemeClr>
              </a:solidFill>
              <a:cs typeface="Estrangelo Edessa" panose="03080600000000000000" pitchFamily="66" charset="0"/>
            </a:endParaRPr>
          </a:p>
          <a:p>
            <a:pPr algn="l"/>
            <a:endParaRPr lang="pt-PT" sz="2200" dirty="0">
              <a:solidFill>
                <a:schemeClr val="tx1">
                  <a:lumMod val="75000"/>
                  <a:lumOff val="25000"/>
                </a:schemeClr>
              </a:solidFill>
              <a:cs typeface="Estrangelo Edessa" panose="03080600000000000000" pitchFamily="66" charset="0"/>
            </a:endParaRPr>
          </a:p>
          <a:p>
            <a:pPr algn="l"/>
            <a:endParaRPr lang="pt-PT" sz="2200" dirty="0">
              <a:solidFill>
                <a:schemeClr val="tx1">
                  <a:lumMod val="75000"/>
                  <a:lumOff val="25000"/>
                </a:schemeClr>
              </a:solidFill>
              <a:cs typeface="Estrangelo Edessa" panose="03080600000000000000" pitchFamily="66" charset="0"/>
            </a:endParaRPr>
          </a:p>
          <a:p>
            <a:endParaRPr lang="pt-PT" sz="1000" dirty="0"/>
          </a:p>
          <a:p>
            <a:endParaRPr lang="pt-PT" sz="2200" dirty="0"/>
          </a:p>
          <a:p>
            <a:r>
              <a:rPr lang="pt-PT" dirty="0"/>
              <a:t>Seminário GPEARI/GEE – 17.06.2020</a:t>
            </a:r>
            <a:endParaRPr lang="en-US" dirty="0"/>
          </a:p>
        </p:txBody>
      </p:sp>
      <p:pic>
        <p:nvPicPr>
          <p:cNvPr id="1026" name="Picture 2" descr="Resultado de imagem para iseg 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002" y="4172988"/>
            <a:ext cx="3743821" cy="1665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75041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819759" cy="1325563"/>
          </a:xfrm>
        </p:spPr>
        <p:txBody>
          <a:bodyPr>
            <a:normAutofit fontScale="90000"/>
          </a:bodyPr>
          <a:lstStyle/>
          <a:p>
            <a:r>
              <a:rPr lang="pt-PT" b="1" dirty="0">
                <a:solidFill>
                  <a:srgbClr val="FF0000"/>
                </a:solidFill>
              </a:rPr>
              <a:t>(3) </a:t>
            </a:r>
            <a:r>
              <a:rPr lang="pt-PT" b="1" dirty="0" smtClean="0">
                <a:solidFill>
                  <a:srgbClr val="0000FF"/>
                </a:solidFill>
              </a:rPr>
              <a:t>Desenvolvendo</a:t>
            </a:r>
            <a:r>
              <a:rPr lang="pt-PT" b="1" dirty="0" smtClean="0">
                <a:solidFill>
                  <a:srgbClr val="FF0000"/>
                </a:solidFill>
              </a:rPr>
              <a:t> </a:t>
            </a:r>
            <a:r>
              <a:rPr lang="pt-PT" b="1" dirty="0" smtClean="0">
                <a:solidFill>
                  <a:srgbClr val="0000FF"/>
                </a:solidFill>
              </a:rPr>
              <a:t>o </a:t>
            </a:r>
            <a:r>
              <a:rPr lang="pt-PT" b="1" dirty="0">
                <a:solidFill>
                  <a:srgbClr val="0000FF"/>
                </a:solidFill>
              </a:rPr>
              <a:t>“modelo básico</a:t>
            </a:r>
            <a:r>
              <a:rPr lang="pt-PT" b="1" dirty="0" smtClean="0">
                <a:solidFill>
                  <a:srgbClr val="0000FF"/>
                </a:solidFill>
              </a:rPr>
              <a:t>”...</a:t>
            </a:r>
            <a:br>
              <a:rPr lang="pt-PT" b="1" dirty="0" smtClean="0">
                <a:solidFill>
                  <a:srgbClr val="0000FF"/>
                </a:solidFill>
              </a:rPr>
            </a:br>
            <a:r>
              <a:rPr lang="pt-PT" b="1" dirty="0" smtClean="0">
                <a:solidFill>
                  <a:srgbClr val="0000FF"/>
                </a:solidFill>
              </a:rPr>
              <a:t> 					             </a:t>
            </a:r>
            <a:r>
              <a:rPr lang="pt-PT" b="1" dirty="0">
                <a:solidFill>
                  <a:srgbClr val="0000FF"/>
                </a:solidFill>
              </a:rPr>
              <a:t>...</a:t>
            </a:r>
            <a:r>
              <a:rPr lang="pt-PT" b="1" dirty="0" smtClean="0">
                <a:solidFill>
                  <a:srgbClr val="0000FF"/>
                </a:solidFill>
              </a:rPr>
              <a:t>  a </a:t>
            </a:r>
            <a:r>
              <a:rPr lang="pt-PT" b="1" dirty="0">
                <a:solidFill>
                  <a:srgbClr val="0000FF"/>
                </a:solidFill>
              </a:rPr>
              <a:t>“contabilidade do crescimento</a:t>
            </a:r>
            <a:r>
              <a:rPr lang="pt-PT" b="1" dirty="0" smtClean="0">
                <a:solidFill>
                  <a:srgbClr val="0000FF"/>
                </a:solidFill>
              </a:rPr>
              <a:t>”</a:t>
            </a:r>
            <a:endParaRPr lang="pt-PT" b="1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50622" y="2011791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pt-PT" sz="3200" b="1" dirty="0"/>
              <a:t>Y = f (K, L) </a:t>
            </a:r>
          </a:p>
          <a:p>
            <a:pPr marL="0" indent="0">
              <a:buNone/>
            </a:pPr>
            <a:r>
              <a:rPr lang="pt-PT" sz="3200" b="1" dirty="0"/>
              <a:t>Y/L = f (K/L)</a:t>
            </a:r>
          </a:p>
          <a:p>
            <a:pPr marL="0" indent="0">
              <a:buNone/>
            </a:pPr>
            <a:endParaRPr lang="pt-PT" sz="3200" dirty="0"/>
          </a:p>
          <a:p>
            <a:pPr marL="457200" lvl="1" indent="0">
              <a:buNone/>
            </a:pPr>
            <a:r>
              <a:rPr lang="pt-PT" sz="3200" dirty="0">
                <a:solidFill>
                  <a:srgbClr val="0000FF"/>
                </a:solidFill>
              </a:rPr>
              <a:t>K, K* </a:t>
            </a:r>
          </a:p>
          <a:p>
            <a:pPr marL="457200" lvl="1" indent="0">
              <a:buNone/>
            </a:pPr>
            <a:r>
              <a:rPr lang="pt-PT" sz="3200" dirty="0">
                <a:solidFill>
                  <a:srgbClr val="0000FF"/>
                </a:solidFill>
              </a:rPr>
              <a:t>L, L* </a:t>
            </a:r>
          </a:p>
          <a:p>
            <a:pPr marL="0" indent="0">
              <a:buNone/>
            </a:pPr>
            <a:r>
              <a:rPr lang="pt-PT" sz="3200" dirty="0">
                <a:solidFill>
                  <a:srgbClr val="0000FF"/>
                </a:solidFill>
              </a:rPr>
              <a:t>	… </a:t>
            </a:r>
          </a:p>
          <a:p>
            <a:pPr marL="457200" lvl="1" indent="0">
              <a:buNone/>
            </a:pPr>
            <a:endParaRPr lang="pt-PT" sz="3200" dirty="0">
              <a:solidFill>
                <a:srgbClr val="0000FF"/>
              </a:solidFill>
            </a:endParaRPr>
          </a:p>
          <a:p>
            <a:pPr marL="457200" lvl="1" indent="0">
              <a:buNone/>
            </a:pPr>
            <a:r>
              <a:rPr lang="pt-PT" sz="3200" dirty="0">
                <a:solidFill>
                  <a:srgbClr val="0000FF"/>
                </a:solidFill>
              </a:rPr>
              <a:t>PTF</a:t>
            </a: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8142025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6827281"/>
              </p:ext>
            </p:extLst>
          </p:nvPr>
        </p:nvGraphicFramePr>
        <p:xfrm>
          <a:off x="1483086" y="2308496"/>
          <a:ext cx="9225825" cy="256031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34271">
                  <a:extLst>
                    <a:ext uri="{9D8B030D-6E8A-4147-A177-3AD203B41FA5}">
                      <a16:colId xmlns:a16="http://schemas.microsoft.com/office/drawing/2014/main" xmlns="" val="4281483816"/>
                    </a:ext>
                  </a:extLst>
                </a:gridCol>
                <a:gridCol w="2545777">
                  <a:extLst>
                    <a:ext uri="{9D8B030D-6E8A-4147-A177-3AD203B41FA5}">
                      <a16:colId xmlns:a16="http://schemas.microsoft.com/office/drawing/2014/main" xmlns="" val="1887730132"/>
                    </a:ext>
                  </a:extLst>
                </a:gridCol>
                <a:gridCol w="2545777">
                  <a:extLst>
                    <a:ext uri="{9D8B030D-6E8A-4147-A177-3AD203B41FA5}">
                      <a16:colId xmlns:a16="http://schemas.microsoft.com/office/drawing/2014/main" xmlns="" val="2941283283"/>
                    </a:ext>
                  </a:extLst>
                </a:gridCol>
              </a:tblGrid>
              <a:tr h="1860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PT" sz="2800">
                          <a:effectLst/>
                        </a:rPr>
                        <a:t> </a:t>
                      </a:r>
                      <a:endParaRPr lang="pt-PT" sz="280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2800" dirty="0">
                          <a:effectLst/>
                        </a:rPr>
                        <a:t>1985-1992</a:t>
                      </a:r>
                      <a:endParaRPr lang="pt-PT" sz="2800" dirty="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2800">
                          <a:effectLst/>
                        </a:rPr>
                        <a:t>1993-2016</a:t>
                      </a:r>
                      <a:endParaRPr lang="pt-PT" sz="280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920882021"/>
                  </a:ext>
                </a:extLst>
              </a:tr>
              <a:tr h="1860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2800" dirty="0">
                          <a:effectLst/>
                        </a:rPr>
                        <a:t>Horas totais trabalhadas </a:t>
                      </a:r>
                      <a:endParaRPr lang="pt-PT" sz="2800" dirty="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2800" dirty="0">
                          <a:effectLst/>
                        </a:rPr>
                        <a:t>0,525</a:t>
                      </a:r>
                      <a:endParaRPr lang="pt-PT" sz="2800" dirty="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2800">
                          <a:effectLst/>
                        </a:rPr>
                        <a:t>0,133</a:t>
                      </a:r>
                      <a:endParaRPr lang="pt-PT" sz="280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1526913349"/>
                  </a:ext>
                </a:extLst>
              </a:tr>
              <a:tr h="1860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2800" dirty="0">
                          <a:effectLst/>
                        </a:rPr>
                        <a:t>Capital TIC</a:t>
                      </a:r>
                      <a:endParaRPr lang="pt-PT" sz="2800" dirty="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2800" dirty="0">
                          <a:effectLst/>
                        </a:rPr>
                        <a:t>0,413</a:t>
                      </a:r>
                      <a:endParaRPr lang="pt-PT" sz="2800" dirty="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2800">
                          <a:effectLst/>
                        </a:rPr>
                        <a:t>0,363</a:t>
                      </a:r>
                      <a:endParaRPr lang="pt-PT" sz="280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1417341867"/>
                  </a:ext>
                </a:extLst>
              </a:tr>
              <a:tr h="1860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2800" dirty="0">
                          <a:effectLst/>
                        </a:rPr>
                        <a:t>Capital não-TIC</a:t>
                      </a:r>
                      <a:endParaRPr lang="pt-PT" sz="2800" dirty="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2800" dirty="0">
                          <a:effectLst/>
                        </a:rPr>
                        <a:t>0,475</a:t>
                      </a:r>
                      <a:endParaRPr lang="pt-PT" sz="2800" dirty="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2800">
                          <a:effectLst/>
                        </a:rPr>
                        <a:t>0,671</a:t>
                      </a:r>
                      <a:endParaRPr lang="pt-PT" sz="280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604719017"/>
                  </a:ext>
                </a:extLst>
              </a:tr>
              <a:tr h="1860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2800" dirty="0">
                          <a:effectLst/>
                        </a:rPr>
                        <a:t>PTF </a:t>
                      </a:r>
                      <a:endParaRPr lang="pt-PT" sz="2800" dirty="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2800" b="1" dirty="0">
                          <a:effectLst/>
                        </a:rPr>
                        <a:t>3,088</a:t>
                      </a:r>
                      <a:endParaRPr lang="pt-PT" sz="2800" b="1" dirty="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2800" b="1" dirty="0">
                          <a:effectLst/>
                        </a:rPr>
                        <a:t>0,004</a:t>
                      </a:r>
                      <a:endParaRPr lang="pt-PT" sz="2800" b="1" dirty="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1523396796"/>
                  </a:ext>
                </a:extLst>
              </a:tr>
              <a:tr h="1860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2800" b="1" dirty="0" err="1" smtClean="0"/>
                        <a:t>Δ</a:t>
                      </a:r>
                      <a:r>
                        <a:rPr lang="pt-PT" sz="2800" b="1" dirty="0" smtClean="0"/>
                        <a:t> Y</a:t>
                      </a:r>
                      <a:endParaRPr lang="pt-PT" sz="2800" dirty="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2800" b="0" dirty="0" smtClean="0">
                          <a:effectLst/>
                          <a:latin typeface="+mn-lt"/>
                          <a:ea typeface="MS Mincho"/>
                          <a:cs typeface="Times New Roman" panose="02020603050405020304" pitchFamily="18" charset="0"/>
                        </a:rPr>
                        <a:t>4,502</a:t>
                      </a:r>
                      <a:endParaRPr lang="pt-PT" sz="2800" b="0" dirty="0">
                        <a:effectLst/>
                        <a:latin typeface="+mn-lt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2800" b="0" dirty="0" smtClean="0">
                          <a:effectLst/>
                          <a:latin typeface="+mn-lt"/>
                          <a:ea typeface="MS Mincho"/>
                          <a:cs typeface="Times New Roman" panose="02020603050405020304" pitchFamily="18" charset="0"/>
                        </a:rPr>
                        <a:t>1,171</a:t>
                      </a:r>
                      <a:endParaRPr lang="pt-PT" sz="2800" b="0" dirty="0">
                        <a:effectLst/>
                        <a:latin typeface="+mn-lt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789963" y="682398"/>
            <a:ext cx="106644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PT" altLang="pt-PT" sz="3600" b="1" dirty="0" smtClean="0">
                <a:solidFill>
                  <a:srgbClr val="0000FF"/>
                </a:solidFill>
                <a:ea typeface="MS Mincho"/>
                <a:cs typeface="Times New Roman" panose="02020603050405020304" pitchFamily="18" charset="0"/>
              </a:rPr>
              <a:t>Portugal: Contributos </a:t>
            </a:r>
            <a:r>
              <a:rPr lang="pt-PT" altLang="pt-PT" sz="3600" b="1" dirty="0">
                <a:solidFill>
                  <a:srgbClr val="0000FF"/>
                </a:solidFill>
                <a:ea typeface="MS Mincho"/>
                <a:cs typeface="Times New Roman" panose="02020603050405020304" pitchFamily="18" charset="0"/>
              </a:rPr>
              <a:t>para o crescimento </a:t>
            </a:r>
            <a:r>
              <a:rPr lang="pt-PT" altLang="pt-PT" sz="3600" b="1" dirty="0" smtClean="0">
                <a:solidFill>
                  <a:srgbClr val="0000FF"/>
                </a:solidFill>
                <a:ea typeface="MS Mincho"/>
                <a:cs typeface="Times New Roman" panose="02020603050405020304" pitchFamily="18" charset="0"/>
              </a:rPr>
              <a:t>anual do PIB</a:t>
            </a:r>
            <a:endParaRPr lang="pt-PT" altLang="pt-PT" sz="3600" dirty="0">
              <a:solidFill>
                <a:srgbClr val="0000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38401" y="6581001"/>
            <a:ext cx="1191519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PT" altLang="pt-PT" sz="1200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Fonte: Cálculos a partir de </a:t>
            </a:r>
            <a:r>
              <a:rPr lang="pt-PT" altLang="pt-PT" sz="1200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  <a:hlinkClick r:id="rId2"/>
              </a:rPr>
              <a:t>https://stats.oecd.org/Index.aspx?DataSetCode=PDB_GR</a:t>
            </a:r>
            <a:r>
              <a:rPr lang="pt-PT" altLang="pt-PT" sz="1200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 </a:t>
            </a:r>
            <a:endParaRPr lang="pt-PT" altLang="pt-PT" sz="12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96327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669246" y="360348"/>
            <a:ext cx="90335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PT" altLang="pt-PT" sz="3600" b="1" dirty="0" smtClean="0">
                <a:solidFill>
                  <a:srgbClr val="FF0000"/>
                </a:solidFill>
                <a:highlight>
                  <a:srgbClr val="FFFF00"/>
                </a:highlight>
                <a:ea typeface="MS Mincho"/>
                <a:cs typeface="Times New Roman" panose="02020603050405020304" pitchFamily="18" charset="0"/>
              </a:rPr>
              <a:t>PTF</a:t>
            </a:r>
            <a:r>
              <a:rPr lang="pt-PT" altLang="pt-PT" sz="3600" b="1" dirty="0" smtClean="0">
                <a:solidFill>
                  <a:srgbClr val="0000FF"/>
                </a:solidFill>
                <a:highlight>
                  <a:srgbClr val="FFFF00"/>
                </a:highlight>
                <a:ea typeface="MS Mincho"/>
                <a:cs typeface="Times New Roman" panose="02020603050405020304" pitchFamily="18" charset="0"/>
              </a:rPr>
              <a:t>: Portugal </a:t>
            </a:r>
            <a:r>
              <a:rPr lang="pt-PT" altLang="pt-PT" sz="3600" b="1" i="1" dirty="0" smtClean="0">
                <a:solidFill>
                  <a:srgbClr val="0000FF"/>
                </a:solidFill>
                <a:highlight>
                  <a:srgbClr val="FFFF00"/>
                </a:highlight>
                <a:ea typeface="MS Mincho"/>
                <a:cs typeface="Times New Roman" panose="02020603050405020304" pitchFamily="18" charset="0"/>
              </a:rPr>
              <a:t>vs</a:t>
            </a:r>
            <a:r>
              <a:rPr lang="pt-PT" altLang="pt-PT" sz="3600" b="1" dirty="0" smtClean="0">
                <a:solidFill>
                  <a:srgbClr val="0000FF"/>
                </a:solidFill>
                <a:highlight>
                  <a:srgbClr val="FFFF00"/>
                </a:highlight>
                <a:ea typeface="MS Mincho"/>
                <a:cs typeface="Times New Roman" panose="02020603050405020304" pitchFamily="18" charset="0"/>
              </a:rPr>
              <a:t>. m</a:t>
            </a:r>
            <a:r>
              <a:rPr lang="pt-PT" altLang="pt-PT" sz="3600" b="1" dirty="0" smtClean="0">
                <a:solidFill>
                  <a:srgbClr val="0000FF"/>
                </a:solidFill>
                <a:highlight>
                  <a:srgbClr val="FFFF00"/>
                </a:highlight>
                <a:ea typeface="MS Mincho"/>
                <a:cs typeface="Times New Roman" panose="02020603050405020304" pitchFamily="18" charset="0"/>
              </a:rPr>
              <a:t>édia de 22 países da </a:t>
            </a:r>
            <a:r>
              <a:rPr lang="pt-PT" altLang="pt-PT" sz="3600" b="1" dirty="0" smtClean="0">
                <a:solidFill>
                  <a:srgbClr val="0000FF"/>
                </a:solidFill>
                <a:highlight>
                  <a:srgbClr val="FFFF00"/>
                </a:highlight>
                <a:ea typeface="MS Mincho"/>
                <a:cs typeface="Times New Roman" panose="02020603050405020304" pitchFamily="18" charset="0"/>
              </a:rPr>
              <a:t>OCDE</a:t>
            </a:r>
            <a:endParaRPr lang="pt-PT" altLang="pt-PT" sz="3600" dirty="0">
              <a:solidFill>
                <a:srgbClr val="0000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0171" y="6483779"/>
            <a:ext cx="1191519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PT" altLang="pt-PT" sz="1200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Fonte: Cálculos a partir de </a:t>
            </a:r>
            <a:r>
              <a:rPr lang="pt-PT" altLang="pt-PT" sz="1200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  <a:hlinkClick r:id="rId2"/>
              </a:rPr>
              <a:t>https://stats.oecd.org/Index.aspx?DataSetCode=PDB_GR</a:t>
            </a:r>
            <a:r>
              <a:rPr lang="pt-PT" altLang="pt-PT" sz="1200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 </a:t>
            </a:r>
            <a:endParaRPr lang="pt-PT" altLang="pt-PT" sz="1200" dirty="0">
              <a:latin typeface="Arial" panose="020B0604020202020204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1821711"/>
              </p:ext>
            </p:extLst>
          </p:nvPr>
        </p:nvGraphicFramePr>
        <p:xfrm>
          <a:off x="2001616" y="2275230"/>
          <a:ext cx="8127999" cy="15544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/>
                <a:gridCol w="2709333"/>
                <a:gridCol w="2709333"/>
              </a:tblGrid>
              <a:tr h="370840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1985-1992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1993-2017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Portugal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3,1%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0,0%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22 OCDE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1,3%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0,7%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01862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sz="5400" b="1" dirty="0">
                <a:solidFill>
                  <a:srgbClr val="FF0000"/>
                </a:solidFill>
              </a:rPr>
              <a:t>(4) </a:t>
            </a:r>
            <a:r>
              <a:rPr lang="pt-PT" sz="5400" b="1" dirty="0">
                <a:solidFill>
                  <a:srgbClr val="0000FF"/>
                </a:solidFill>
              </a:rPr>
              <a:t>Para além da “contabilidade do crescimento”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t-PT" dirty="0"/>
              <a:t>Composição sectorial da economia</a:t>
            </a:r>
          </a:p>
          <a:p>
            <a:r>
              <a:rPr lang="pt-PT" dirty="0" smtClean="0"/>
              <a:t>Distribuiç</a:t>
            </a:r>
            <a:r>
              <a:rPr lang="pt-PT" dirty="0" smtClean="0"/>
              <a:t>ão </a:t>
            </a:r>
            <a:r>
              <a:rPr lang="pt-PT" dirty="0" smtClean="0"/>
              <a:t>dimensional </a:t>
            </a:r>
            <a:r>
              <a:rPr lang="pt-PT" dirty="0"/>
              <a:t>das empresas</a:t>
            </a:r>
          </a:p>
          <a:p>
            <a:r>
              <a:rPr lang="pt-PT" dirty="0"/>
              <a:t>Demografia empresarial</a:t>
            </a:r>
          </a:p>
          <a:p>
            <a:r>
              <a:rPr lang="pt-PT" dirty="0"/>
              <a:t>…</a:t>
            </a:r>
          </a:p>
          <a:p>
            <a:r>
              <a:rPr lang="pt-PT" dirty="0">
                <a:solidFill>
                  <a:schemeClr val="bg1">
                    <a:lumMod val="85000"/>
                  </a:schemeClr>
                </a:solidFill>
              </a:rPr>
              <a:t>Fatores de oferta …. e de Procura</a:t>
            </a:r>
          </a:p>
          <a:p>
            <a:r>
              <a:rPr lang="pt-PT" dirty="0">
                <a:solidFill>
                  <a:schemeClr val="bg1">
                    <a:lumMod val="85000"/>
                  </a:schemeClr>
                </a:solidFill>
              </a:rPr>
              <a:t>IDE</a:t>
            </a:r>
          </a:p>
          <a:p>
            <a:r>
              <a:rPr lang="pt-PT" dirty="0">
                <a:solidFill>
                  <a:schemeClr val="bg1">
                    <a:lumMod val="85000"/>
                  </a:schemeClr>
                </a:solidFill>
              </a:rPr>
              <a:t>Externalidades</a:t>
            </a:r>
          </a:p>
          <a:p>
            <a:r>
              <a:rPr lang="pt-PT" dirty="0">
                <a:solidFill>
                  <a:schemeClr val="bg1">
                    <a:lumMod val="85000"/>
                  </a:schemeClr>
                </a:solidFill>
              </a:rPr>
              <a:t>Ambiente macroeconómico</a:t>
            </a:r>
          </a:p>
          <a:p>
            <a:r>
              <a:rPr lang="pt-PT" dirty="0">
                <a:solidFill>
                  <a:schemeClr val="bg1">
                    <a:lumMod val="85000"/>
                  </a:schemeClr>
                </a:solidFill>
              </a:rPr>
              <a:t>Políticas públicas</a:t>
            </a:r>
          </a:p>
          <a:p>
            <a:r>
              <a:rPr lang="pt-PT" dirty="0">
                <a:solidFill>
                  <a:schemeClr val="bg1">
                    <a:lumMod val="85000"/>
                  </a:schemeClr>
                </a:solidFill>
              </a:rPr>
              <a:t>Aspetos institucionais</a:t>
            </a:r>
          </a:p>
          <a:p>
            <a:pPr marL="0" indent="0">
              <a:buNone/>
            </a:pPr>
            <a:endParaRPr lang="pt-PT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4147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1159" y="379118"/>
            <a:ext cx="9578408" cy="647888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436915" y="121808"/>
            <a:ext cx="9181322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t-PT" sz="4400" dirty="0">
                <a:solidFill>
                  <a:srgbClr val="0000FF"/>
                </a:solidFill>
                <a:ea typeface="MS Mincho"/>
              </a:rPr>
              <a:t>Emprego 1974-2018 </a:t>
            </a:r>
            <a:r>
              <a:rPr lang="pt-PT" sz="4400" i="1" dirty="0">
                <a:solidFill>
                  <a:srgbClr val="0000FF"/>
                </a:solidFill>
                <a:ea typeface="MS Mincho"/>
              </a:rPr>
              <a:t>(milhares)</a:t>
            </a:r>
            <a:endParaRPr lang="pt-PT" sz="1600" dirty="0">
              <a:solidFill>
                <a:srgbClr val="0000FF"/>
              </a:solidFill>
            </a:endParaRPr>
          </a:p>
          <a:p>
            <a:pPr algn="ctr"/>
            <a:endParaRPr lang="pt-PT" sz="1000" i="1" dirty="0">
              <a:solidFill>
                <a:srgbClr val="0000FF"/>
              </a:solidFill>
              <a:ea typeface="MS Mincho"/>
            </a:endParaRPr>
          </a:p>
        </p:txBody>
      </p:sp>
    </p:spTree>
    <p:extLst>
      <p:ext uri="{BB962C8B-B14F-4D97-AF65-F5344CB8AC3E}">
        <p14:creationId xmlns:p14="http://schemas.microsoft.com/office/powerpoint/2010/main" val="16012427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3426887044"/>
              </p:ext>
            </p:extLst>
          </p:nvPr>
        </p:nvGraphicFramePr>
        <p:xfrm>
          <a:off x="1614196" y="419878"/>
          <a:ext cx="8719267" cy="64194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/>
          <p:cNvSpPr/>
          <p:nvPr/>
        </p:nvSpPr>
        <p:spPr>
          <a:xfrm>
            <a:off x="3274696" y="0"/>
            <a:ext cx="4689383" cy="76944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t-PT" sz="4400" b="1" dirty="0">
                <a:solidFill>
                  <a:srgbClr val="0000FF"/>
                </a:solidFill>
                <a:ea typeface="MS Mincho"/>
              </a:rPr>
              <a:t>% VAB, 1970-2015</a:t>
            </a:r>
          </a:p>
        </p:txBody>
      </p:sp>
      <p:sp>
        <p:nvSpPr>
          <p:cNvPr id="3" name="Rectangle 2"/>
          <p:cNvSpPr/>
          <p:nvPr/>
        </p:nvSpPr>
        <p:spPr>
          <a:xfrm>
            <a:off x="5619387" y="1364470"/>
            <a:ext cx="10149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b="1" dirty="0">
                <a:solidFill>
                  <a:schemeClr val="accent6">
                    <a:lumMod val="75000"/>
                  </a:schemeClr>
                </a:solidFill>
                <a:ea typeface="MS Mincho"/>
              </a:rPr>
              <a:t>Terciário</a:t>
            </a:r>
            <a:endParaRPr lang="pt-PT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619387" y="3732571"/>
            <a:ext cx="12506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b="1" dirty="0">
                <a:solidFill>
                  <a:srgbClr val="FF0000"/>
                </a:solidFill>
                <a:ea typeface="MS Mincho"/>
              </a:rPr>
              <a:t>Secundário</a:t>
            </a:r>
            <a:endParaRPr lang="pt-PT" b="1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720400" y="5322741"/>
            <a:ext cx="10086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b="1" dirty="0">
                <a:solidFill>
                  <a:srgbClr val="0000FF"/>
                </a:solidFill>
                <a:ea typeface="MS Mincho"/>
              </a:rPr>
              <a:t>Primário</a:t>
            </a:r>
            <a:endParaRPr lang="pt-PT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3858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2087" y="0"/>
            <a:ext cx="8669496" cy="649958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21297" y="123111"/>
            <a:ext cx="6690049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pt-PT" sz="4000" b="1" dirty="0" err="1">
                <a:solidFill>
                  <a:srgbClr val="0000FF"/>
                </a:solidFill>
              </a:rPr>
              <a:t>Inds</a:t>
            </a:r>
            <a:r>
              <a:rPr lang="pt-PT" sz="4000" b="1" dirty="0">
                <a:solidFill>
                  <a:srgbClr val="0000FF"/>
                </a:solidFill>
              </a:rPr>
              <a:t>. </a:t>
            </a:r>
            <a:r>
              <a:rPr lang="pt-PT" sz="4000" b="1" dirty="0" err="1">
                <a:solidFill>
                  <a:srgbClr val="0000FF"/>
                </a:solidFill>
              </a:rPr>
              <a:t>Transfs</a:t>
            </a:r>
            <a:r>
              <a:rPr lang="pt-PT" sz="4000" b="1" dirty="0">
                <a:solidFill>
                  <a:srgbClr val="0000FF"/>
                </a:solidFill>
              </a:rPr>
              <a:t>. 1970-2015</a:t>
            </a:r>
          </a:p>
        </p:txBody>
      </p:sp>
      <p:sp>
        <p:nvSpPr>
          <p:cNvPr id="4" name="Rectangle 3"/>
          <p:cNvSpPr/>
          <p:nvPr/>
        </p:nvSpPr>
        <p:spPr>
          <a:xfrm>
            <a:off x="7688424" y="0"/>
            <a:ext cx="1027215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pt-PT" sz="2400" b="1" dirty="0">
                <a:solidFill>
                  <a:srgbClr val="FF0000"/>
                </a:solidFill>
              </a:rPr>
              <a:t>TMCA </a:t>
            </a:r>
            <a:r>
              <a:rPr lang="pt-PT" sz="2400" b="1" dirty="0" err="1">
                <a:solidFill>
                  <a:srgbClr val="FF0000"/>
                </a:solidFill>
              </a:rPr>
              <a:t>VABpc</a:t>
            </a:r>
            <a:r>
              <a:rPr lang="pt-PT" sz="2400" b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5" name="Rectangle 4"/>
          <p:cNvSpPr/>
          <p:nvPr/>
        </p:nvSpPr>
        <p:spPr>
          <a:xfrm>
            <a:off x="9246636" y="5479163"/>
            <a:ext cx="2369975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pt-PT" sz="2400" b="1" dirty="0">
                <a:solidFill>
                  <a:srgbClr val="FF0000"/>
                </a:solidFill>
              </a:rPr>
              <a:t>TMCA Emprego</a:t>
            </a:r>
          </a:p>
        </p:txBody>
      </p:sp>
    </p:spTree>
    <p:extLst>
      <p:ext uri="{BB962C8B-B14F-4D97-AF65-F5344CB8AC3E}">
        <p14:creationId xmlns:p14="http://schemas.microsoft.com/office/powerpoint/2010/main" val="32797305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26572" y="71639"/>
            <a:ext cx="114859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GB" sz="2800" b="1" dirty="0" err="1">
                <a:solidFill>
                  <a:srgbClr val="0000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Evolução</a:t>
            </a:r>
            <a:r>
              <a:rPr lang="en-GB" sz="2800" b="1" dirty="0">
                <a:solidFill>
                  <a:srgbClr val="0000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da </a:t>
            </a:r>
            <a:r>
              <a:rPr lang="en-GB" sz="2800" b="1" dirty="0" err="1">
                <a:solidFill>
                  <a:srgbClr val="0000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distribuição</a:t>
            </a:r>
            <a:r>
              <a:rPr lang="en-GB" sz="2800" b="1" dirty="0">
                <a:solidFill>
                  <a:srgbClr val="0000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dimensional das </a:t>
            </a:r>
            <a:r>
              <a:rPr lang="en-GB" sz="2800" b="1" dirty="0" err="1">
                <a:solidFill>
                  <a:srgbClr val="0000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empresas</a:t>
            </a:r>
            <a:endParaRPr lang="pt-PT" sz="2800" b="1" dirty="0">
              <a:solidFill>
                <a:srgbClr val="0000FF"/>
              </a:solidFill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928" y="729170"/>
            <a:ext cx="8884034" cy="548093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3570590" y="6404389"/>
            <a:ext cx="6096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 err="1"/>
              <a:t>Fonte</a:t>
            </a:r>
            <a:r>
              <a:rPr lang="en-US" sz="1400" dirty="0"/>
              <a:t>: </a:t>
            </a:r>
            <a:r>
              <a:rPr lang="en-US" sz="1400" dirty="0" err="1"/>
              <a:t>Braguinsky</a:t>
            </a:r>
            <a:r>
              <a:rPr lang="en-US" sz="1400" dirty="0"/>
              <a:t> et al. (2011), </a:t>
            </a:r>
            <a:r>
              <a:rPr lang="en-US" sz="1400" dirty="0" err="1"/>
              <a:t>baseado</a:t>
            </a:r>
            <a:r>
              <a:rPr lang="en-US" sz="1400" dirty="0"/>
              <a:t> </a:t>
            </a:r>
            <a:r>
              <a:rPr lang="en-US" sz="1400" dirty="0" err="1"/>
              <a:t>em</a:t>
            </a:r>
            <a:r>
              <a:rPr lang="en-US" sz="1400" dirty="0"/>
              <a:t> </a:t>
            </a:r>
            <a:r>
              <a:rPr lang="en-US" sz="1400" dirty="0" err="1"/>
              <a:t>Quadros</a:t>
            </a:r>
            <a:r>
              <a:rPr lang="en-US" sz="1400" dirty="0"/>
              <a:t> do </a:t>
            </a:r>
            <a:r>
              <a:rPr lang="en-US" sz="1400" dirty="0" err="1"/>
              <a:t>Pessoal</a:t>
            </a:r>
            <a:r>
              <a:rPr lang="en-US" sz="1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125707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0655090"/>
              </p:ext>
            </p:extLst>
          </p:nvPr>
        </p:nvGraphicFramePr>
        <p:xfrm>
          <a:off x="485192" y="2137278"/>
          <a:ext cx="11308700" cy="35264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24316">
                  <a:extLst>
                    <a:ext uri="{9D8B030D-6E8A-4147-A177-3AD203B41FA5}">
                      <a16:colId xmlns:a16="http://schemas.microsoft.com/office/drawing/2014/main" xmlns="" val="4203767965"/>
                    </a:ext>
                  </a:extLst>
                </a:gridCol>
                <a:gridCol w="1824316">
                  <a:extLst>
                    <a:ext uri="{9D8B030D-6E8A-4147-A177-3AD203B41FA5}">
                      <a16:colId xmlns:a16="http://schemas.microsoft.com/office/drawing/2014/main" xmlns="" val="1945052245"/>
                    </a:ext>
                  </a:extLst>
                </a:gridCol>
                <a:gridCol w="1824316">
                  <a:extLst>
                    <a:ext uri="{9D8B030D-6E8A-4147-A177-3AD203B41FA5}">
                      <a16:colId xmlns:a16="http://schemas.microsoft.com/office/drawing/2014/main" xmlns="" val="1566024502"/>
                    </a:ext>
                  </a:extLst>
                </a:gridCol>
                <a:gridCol w="1824316">
                  <a:extLst>
                    <a:ext uri="{9D8B030D-6E8A-4147-A177-3AD203B41FA5}">
                      <a16:colId xmlns:a16="http://schemas.microsoft.com/office/drawing/2014/main" xmlns="" val="3837681986"/>
                    </a:ext>
                  </a:extLst>
                </a:gridCol>
                <a:gridCol w="2005718">
                  <a:extLst>
                    <a:ext uri="{9D8B030D-6E8A-4147-A177-3AD203B41FA5}">
                      <a16:colId xmlns:a16="http://schemas.microsoft.com/office/drawing/2014/main" xmlns="" val="3571443121"/>
                    </a:ext>
                  </a:extLst>
                </a:gridCol>
                <a:gridCol w="2005718">
                  <a:extLst>
                    <a:ext uri="{9D8B030D-6E8A-4147-A177-3AD203B41FA5}">
                      <a16:colId xmlns:a16="http://schemas.microsoft.com/office/drawing/2014/main" xmlns="" val="3309275693"/>
                    </a:ext>
                  </a:extLst>
                </a:gridCol>
              </a:tblGrid>
              <a:tr h="667282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PT" sz="2800">
                          <a:effectLst/>
                        </a:rPr>
                        <a:t> </a:t>
                      </a:r>
                      <a:endParaRPr lang="pt-PT" sz="280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2800" i="1" dirty="0">
                          <a:effectLst/>
                        </a:rPr>
                        <a:t>Nº ativos empregues na empresa</a:t>
                      </a:r>
                      <a:endParaRPr lang="pt-PT" sz="1000" i="1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pt-PT" sz="1000" i="1" dirty="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38667441"/>
                  </a:ext>
                </a:extLst>
              </a:tr>
              <a:tr h="611438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pt-PT" sz="2400" b="1" dirty="0">
                          <a:effectLst/>
                        </a:rPr>
                        <a:t>Mais de 250</a:t>
                      </a:r>
                      <a:endParaRPr lang="pt-PT" sz="2400" b="1" dirty="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pt-PT" sz="2400" b="1" dirty="0">
                          <a:effectLst/>
                        </a:rPr>
                        <a:t>50 a 249</a:t>
                      </a:r>
                      <a:endParaRPr lang="pt-PT" sz="2400" b="1" dirty="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pt-PT" sz="2400" b="1" dirty="0">
                          <a:effectLst/>
                        </a:rPr>
                        <a:t>20 a 49</a:t>
                      </a:r>
                      <a:endParaRPr lang="pt-PT" sz="2400" b="1" dirty="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pt-PT" sz="2400" b="1" dirty="0">
                          <a:effectLst/>
                        </a:rPr>
                        <a:t>10 a 19</a:t>
                      </a:r>
                      <a:endParaRPr lang="pt-PT" sz="2400" b="1" dirty="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pt-PT" sz="2400" b="1" dirty="0">
                          <a:effectLst/>
                        </a:rPr>
                        <a:t>Menos de 10</a:t>
                      </a:r>
                      <a:endParaRPr lang="pt-PT" sz="2400" b="1" dirty="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2629131435"/>
                  </a:ext>
                </a:extLst>
              </a:tr>
              <a:tr h="5619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PT" sz="3200" dirty="0">
                          <a:effectLst/>
                        </a:rPr>
                        <a:t>Portugal</a:t>
                      </a:r>
                      <a:endParaRPr lang="pt-PT" sz="3200" dirty="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3200" b="1" dirty="0">
                          <a:solidFill>
                            <a:srgbClr val="0000FF"/>
                          </a:solidFill>
                          <a:effectLst/>
                        </a:rPr>
                        <a:t>1,40</a:t>
                      </a:r>
                      <a:endParaRPr lang="pt-PT" sz="3200" b="1" dirty="0">
                        <a:solidFill>
                          <a:srgbClr val="0000FF"/>
                        </a:solidFill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3200" b="1" dirty="0">
                          <a:solidFill>
                            <a:srgbClr val="0000FF"/>
                          </a:solidFill>
                          <a:effectLst/>
                        </a:rPr>
                        <a:t>1,11</a:t>
                      </a:r>
                      <a:endParaRPr lang="pt-PT" sz="3200" b="1" dirty="0">
                        <a:solidFill>
                          <a:srgbClr val="0000FF"/>
                        </a:solidFill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3200" b="1" dirty="0">
                          <a:solidFill>
                            <a:srgbClr val="0000FF"/>
                          </a:solidFill>
                          <a:effectLst/>
                        </a:rPr>
                        <a:t>0,98</a:t>
                      </a:r>
                      <a:endParaRPr lang="pt-PT" sz="3200" b="1" dirty="0">
                        <a:solidFill>
                          <a:srgbClr val="0000FF"/>
                        </a:solidFill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3200" b="1" dirty="0">
                          <a:solidFill>
                            <a:srgbClr val="0000FF"/>
                          </a:solidFill>
                          <a:effectLst/>
                        </a:rPr>
                        <a:t>0,59</a:t>
                      </a:r>
                      <a:endParaRPr lang="pt-PT" sz="3200" b="1" dirty="0">
                        <a:solidFill>
                          <a:srgbClr val="0000FF"/>
                        </a:solidFill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2599973747"/>
                  </a:ext>
                </a:extLst>
              </a:tr>
              <a:tr h="5619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PT" sz="3200">
                          <a:effectLst/>
                        </a:rPr>
                        <a:t>Polónia </a:t>
                      </a:r>
                      <a:endParaRPr lang="pt-PT" sz="320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3200" dirty="0">
                          <a:effectLst/>
                        </a:rPr>
                        <a:t>1,53</a:t>
                      </a:r>
                      <a:endParaRPr lang="pt-PT" sz="3200" dirty="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3200" dirty="0">
                          <a:effectLst/>
                        </a:rPr>
                        <a:t>1,2</a:t>
                      </a:r>
                      <a:endParaRPr lang="pt-PT" sz="3200" dirty="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3200" dirty="0">
                          <a:effectLst/>
                        </a:rPr>
                        <a:t>1,07</a:t>
                      </a:r>
                      <a:endParaRPr lang="pt-PT" sz="3200" dirty="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3200" dirty="0">
                          <a:effectLst/>
                        </a:rPr>
                        <a:t>0,94</a:t>
                      </a:r>
                      <a:endParaRPr lang="pt-PT" sz="3200" dirty="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3200" dirty="0">
                          <a:effectLst/>
                        </a:rPr>
                        <a:t>0,45</a:t>
                      </a:r>
                      <a:endParaRPr lang="pt-PT" sz="3200" dirty="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5557094"/>
                  </a:ext>
                </a:extLst>
              </a:tr>
              <a:tr h="5619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PT" sz="3200" dirty="0">
                          <a:effectLst/>
                        </a:rPr>
                        <a:t>Alemanha</a:t>
                      </a:r>
                      <a:endParaRPr lang="pt-PT" sz="3200" dirty="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3200" b="1" dirty="0">
                          <a:effectLst/>
                        </a:rPr>
                        <a:t>1,24</a:t>
                      </a:r>
                      <a:endParaRPr lang="pt-PT" sz="3200" b="1" dirty="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3200" b="1" dirty="0">
                          <a:effectLst/>
                        </a:rPr>
                        <a:t>1,02</a:t>
                      </a:r>
                      <a:endParaRPr lang="pt-PT" sz="3200" b="1" dirty="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3200" b="1" dirty="0">
                          <a:effectLst/>
                        </a:rPr>
                        <a:t>0,84</a:t>
                      </a:r>
                      <a:endParaRPr lang="pt-PT" sz="3200" b="1" dirty="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3200" b="1" dirty="0">
                          <a:effectLst/>
                        </a:rPr>
                        <a:t>0,73</a:t>
                      </a:r>
                      <a:endParaRPr lang="pt-PT" sz="3200" b="1" dirty="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3200" b="1" dirty="0">
                          <a:effectLst/>
                        </a:rPr>
                        <a:t>0,80</a:t>
                      </a:r>
                      <a:endParaRPr lang="pt-PT" sz="3200" b="1" dirty="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82948924"/>
                  </a:ext>
                </a:extLst>
              </a:tr>
              <a:tr h="5619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PT" sz="3200" dirty="0">
                          <a:effectLst/>
                        </a:rPr>
                        <a:t>UK</a:t>
                      </a:r>
                      <a:endParaRPr lang="pt-PT" sz="3200" dirty="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3200">
                          <a:effectLst/>
                        </a:rPr>
                        <a:t>1,12</a:t>
                      </a:r>
                      <a:endParaRPr lang="pt-PT" sz="320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3200" dirty="0">
                          <a:effectLst/>
                        </a:rPr>
                        <a:t>0,92</a:t>
                      </a:r>
                      <a:endParaRPr lang="pt-PT" sz="3200" dirty="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3200" dirty="0">
                          <a:effectLst/>
                        </a:rPr>
                        <a:t>0,73</a:t>
                      </a:r>
                      <a:endParaRPr lang="pt-PT" sz="3200" dirty="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3200" dirty="0">
                          <a:effectLst/>
                        </a:rPr>
                        <a:t>0,76</a:t>
                      </a:r>
                      <a:endParaRPr lang="pt-PT" sz="3200" dirty="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3200" dirty="0">
                          <a:effectLst/>
                        </a:rPr>
                        <a:t>1,02</a:t>
                      </a:r>
                      <a:endParaRPr lang="pt-PT" sz="3200" dirty="0">
                        <a:effectLst/>
                        <a:latin typeface="Cambria" panose="020405030504060302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90124413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0" y="110709"/>
            <a:ext cx="1219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sz="3600" b="1" dirty="0">
                <a:solidFill>
                  <a:srgbClr val="0000FF"/>
                </a:solidFill>
                <a:ea typeface="MS Mincho"/>
              </a:rPr>
              <a:t>Desvio da produtividade do trabalho em cada classe dimensional face à média da </a:t>
            </a:r>
            <a:r>
              <a:rPr lang="pt-PT" sz="3600" b="1" dirty="0" smtClean="0">
                <a:solidFill>
                  <a:srgbClr val="0000FF"/>
                </a:solidFill>
                <a:ea typeface="MS Mincho"/>
              </a:rPr>
              <a:t>economia (= 1), </a:t>
            </a:r>
            <a:r>
              <a:rPr lang="pt-PT" sz="3600" b="1" dirty="0">
                <a:solidFill>
                  <a:srgbClr val="0000FF"/>
                </a:solidFill>
                <a:ea typeface="MS Mincho"/>
              </a:rPr>
              <a:t>2016 </a:t>
            </a:r>
            <a:endParaRPr lang="pt-PT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8102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54"/>
          <a:stretch/>
        </p:blipFill>
        <p:spPr bwMode="auto">
          <a:xfrm>
            <a:off x="-138223" y="1191716"/>
            <a:ext cx="12121116" cy="590020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Rectangle 2"/>
          <p:cNvSpPr/>
          <p:nvPr/>
        </p:nvSpPr>
        <p:spPr>
          <a:xfrm>
            <a:off x="326572" y="71639"/>
            <a:ext cx="114859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GB" sz="3600" b="1" dirty="0">
                <a:solidFill>
                  <a:srgbClr val="0000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Entradas + </a:t>
            </a:r>
            <a:r>
              <a:rPr lang="en-GB" sz="3600" b="1" dirty="0" err="1">
                <a:solidFill>
                  <a:srgbClr val="0000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Saídas</a:t>
            </a:r>
            <a:r>
              <a:rPr lang="en-GB" sz="3600" b="1" dirty="0">
                <a:solidFill>
                  <a:srgbClr val="0000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600" b="1" dirty="0" err="1">
                <a:solidFill>
                  <a:srgbClr val="0000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</a:t>
            </a:r>
            <a:r>
              <a:rPr lang="en-GB" sz="3600" b="1" dirty="0">
                <a:solidFill>
                  <a:srgbClr val="0000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% das </a:t>
            </a:r>
            <a:r>
              <a:rPr lang="en-GB" sz="3600" b="1" dirty="0" err="1">
                <a:solidFill>
                  <a:srgbClr val="0000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empresas</a:t>
            </a:r>
            <a:r>
              <a:rPr lang="en-GB" sz="3600" b="1" dirty="0">
                <a:solidFill>
                  <a:srgbClr val="0000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600" b="1" dirty="0" err="1">
                <a:solidFill>
                  <a:srgbClr val="0000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existentes</a:t>
            </a:r>
            <a:r>
              <a:rPr lang="en-GB" sz="3600" b="1" dirty="0">
                <a:solidFill>
                  <a:srgbClr val="0000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600" b="1" dirty="0" err="1">
                <a:solidFill>
                  <a:srgbClr val="0000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</a:t>
            </a:r>
            <a:r>
              <a:rPr lang="en-GB" sz="3600" b="1" dirty="0">
                <a:solidFill>
                  <a:srgbClr val="0000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UE</a:t>
            </a:r>
            <a:r>
              <a:rPr lang="en-GB" sz="3600" b="1" dirty="0">
                <a:solidFill>
                  <a:srgbClr val="0000FF"/>
                </a:solidFill>
                <a:latin typeface="Lucida Grande"/>
                <a:ea typeface="Times New Roman" panose="02020603050405020304" pitchFamily="18" charset="0"/>
                <a:cs typeface="Times New Roman" panose="02020603050405020304" pitchFamily="18" charset="0"/>
              </a:rPr>
              <a:t>, 2016</a:t>
            </a:r>
            <a:endParaRPr lang="pt-PT" b="1" dirty="0">
              <a:solidFill>
                <a:srgbClr val="0000FF"/>
              </a:solidFill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6373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3D8AAF6-E142-43C1-A971-7595A8FFA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0000FF"/>
                </a:solidFill>
              </a:rPr>
              <a:t>M</a:t>
            </a:r>
            <a:r>
              <a:rPr lang="en-US" b="1" dirty="0" err="1" smtClean="0">
                <a:solidFill>
                  <a:srgbClr val="0000FF"/>
                </a:solidFill>
              </a:rPr>
              <a:t>otivação</a:t>
            </a:r>
            <a:r>
              <a:rPr lang="en-US" b="1" dirty="0" smtClean="0">
                <a:solidFill>
                  <a:srgbClr val="0000FF"/>
                </a:solidFill>
              </a:rPr>
              <a:t> e </a:t>
            </a:r>
            <a:r>
              <a:rPr lang="en-US" b="1" dirty="0" err="1" smtClean="0">
                <a:solidFill>
                  <a:srgbClr val="0000FF"/>
                </a:solidFill>
              </a:rPr>
              <a:t>foco</a:t>
            </a:r>
            <a:endParaRPr lang="pt-PT" b="1" dirty="0">
              <a:solidFill>
                <a:srgbClr val="0000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8B4E24A-A771-4437-867D-7D3AF81449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arenR"/>
            </a:pPr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smtClean="0"/>
              <a:t>se </a:t>
            </a:r>
            <a:r>
              <a:rPr lang="en-US" dirty="0" err="1" smtClean="0"/>
              <a:t>trata</a:t>
            </a:r>
            <a:r>
              <a:rPr lang="en-US" dirty="0" smtClean="0"/>
              <a:t> de </a:t>
            </a:r>
            <a:r>
              <a:rPr lang="en-US" dirty="0"/>
              <a:t>um </a:t>
            </a:r>
            <a:r>
              <a:rPr lang="en-US" i="1" dirty="0" smtClean="0"/>
              <a:t>paper</a:t>
            </a:r>
            <a:r>
              <a:rPr lang="en-US" dirty="0" smtClean="0"/>
              <a:t>, mas de </a:t>
            </a:r>
            <a:r>
              <a:rPr lang="en-US" dirty="0" err="1"/>
              <a:t>c</a:t>
            </a:r>
            <a:r>
              <a:rPr lang="en-US" dirty="0" err="1" smtClean="0"/>
              <a:t>apítulo</a:t>
            </a:r>
            <a:r>
              <a:rPr lang="en-US" dirty="0" smtClean="0"/>
              <a:t> </a:t>
            </a:r>
            <a:r>
              <a:rPr lang="en-US" dirty="0"/>
              <a:t>de </a:t>
            </a:r>
            <a:r>
              <a:rPr lang="en-US" dirty="0" err="1"/>
              <a:t>livro</a:t>
            </a:r>
            <a:r>
              <a:rPr lang="en-US" dirty="0"/>
              <a:t> de </a:t>
            </a:r>
            <a:r>
              <a:rPr lang="en-US" dirty="0" err="1"/>
              <a:t>homenagem</a:t>
            </a:r>
            <a:r>
              <a:rPr lang="en-US" dirty="0"/>
              <a:t> a </a:t>
            </a:r>
            <a:r>
              <a:rPr lang="en-US" dirty="0" err="1" smtClean="0"/>
              <a:t>historiador</a:t>
            </a:r>
            <a:r>
              <a:rPr lang="en-US" dirty="0" smtClean="0"/>
              <a:t> </a:t>
            </a:r>
            <a:r>
              <a:rPr lang="en-US" dirty="0" err="1" smtClean="0"/>
              <a:t>económico</a:t>
            </a:r>
            <a:endParaRPr lang="en-US" dirty="0" smtClean="0"/>
          </a:p>
          <a:p>
            <a:pPr marL="514350" indent="-514350">
              <a:buFont typeface="+mj-lt"/>
              <a:buAutoNum type="arabicParenR"/>
            </a:pPr>
            <a:r>
              <a:rPr lang="en-US" dirty="0" err="1" smtClean="0"/>
              <a:t>Abordagem</a:t>
            </a:r>
            <a:r>
              <a:rPr lang="en-US" dirty="0" smtClean="0"/>
              <a:t> </a:t>
            </a:r>
            <a:r>
              <a:rPr lang="en-US" dirty="0" err="1" smtClean="0"/>
              <a:t>essencialmente</a:t>
            </a:r>
            <a:r>
              <a:rPr lang="en-US" dirty="0" smtClean="0"/>
              <a:t> </a:t>
            </a:r>
            <a:r>
              <a:rPr lang="en-US" dirty="0" err="1" smtClean="0"/>
              <a:t>descritiva</a:t>
            </a:r>
            <a:r>
              <a:rPr lang="en-US" dirty="0" smtClean="0"/>
              <a:t>; </a:t>
            </a:r>
            <a:r>
              <a:rPr lang="en-US" dirty="0" err="1"/>
              <a:t>a</a:t>
            </a:r>
            <a:r>
              <a:rPr lang="en-US" dirty="0" err="1" smtClean="0"/>
              <a:t>gregou</a:t>
            </a:r>
            <a:r>
              <a:rPr lang="en-US" dirty="0"/>
              <a:t>-se </a:t>
            </a:r>
            <a:r>
              <a:rPr lang="en-US" dirty="0" err="1"/>
              <a:t>informação</a:t>
            </a:r>
            <a:r>
              <a:rPr lang="en-US" dirty="0"/>
              <a:t> de </a:t>
            </a:r>
            <a:r>
              <a:rPr lang="en-US" dirty="0" err="1"/>
              <a:t>diferentes</a:t>
            </a:r>
            <a:r>
              <a:rPr lang="en-US" dirty="0"/>
              <a:t> </a:t>
            </a:r>
            <a:r>
              <a:rPr lang="en-US" dirty="0" err="1"/>
              <a:t>fontes</a:t>
            </a:r>
            <a:r>
              <a:rPr lang="en-US" dirty="0"/>
              <a:t>, </a:t>
            </a:r>
            <a:r>
              <a:rPr lang="en-US" dirty="0" err="1"/>
              <a:t>procurando</a:t>
            </a:r>
            <a:r>
              <a:rPr lang="en-US" dirty="0"/>
              <a:t> a </a:t>
            </a:r>
            <a:r>
              <a:rPr lang="en-US" dirty="0" err="1"/>
              <a:t>perspectiva</a:t>
            </a:r>
            <a:r>
              <a:rPr lang="en-US" dirty="0"/>
              <a:t> </a:t>
            </a:r>
            <a:r>
              <a:rPr lang="en-US" dirty="0" err="1"/>
              <a:t>histórica</a:t>
            </a:r>
            <a:r>
              <a:rPr lang="en-US" dirty="0"/>
              <a:t> </a:t>
            </a:r>
            <a:endParaRPr lang="en-US" dirty="0" smtClean="0"/>
          </a:p>
          <a:p>
            <a:pPr marL="514350" indent="-514350">
              <a:buFont typeface="+mj-lt"/>
              <a:buAutoNum type="arabicParenR"/>
            </a:pPr>
            <a:r>
              <a:rPr lang="en-US" dirty="0" err="1" smtClean="0"/>
              <a:t>An</a:t>
            </a:r>
            <a:r>
              <a:rPr lang="en-US" dirty="0" err="1" smtClean="0"/>
              <a:t>álise</a:t>
            </a:r>
            <a:r>
              <a:rPr lang="en-US" dirty="0" smtClean="0"/>
              <a:t> da </a:t>
            </a:r>
            <a:r>
              <a:rPr lang="en-US" dirty="0" err="1" smtClean="0"/>
              <a:t>evolução</a:t>
            </a:r>
            <a:r>
              <a:rPr lang="en-US" dirty="0" smtClean="0"/>
              <a:t> da "</a:t>
            </a:r>
            <a:r>
              <a:rPr lang="en-US" dirty="0" err="1" smtClean="0"/>
              <a:t>produtividade</a:t>
            </a:r>
            <a:r>
              <a:rPr lang="en-US" dirty="0" smtClean="0"/>
              <a:t>" </a:t>
            </a:r>
            <a:r>
              <a:rPr lang="en-US" dirty="0" err="1" smtClean="0"/>
              <a:t>em</a:t>
            </a:r>
            <a:r>
              <a:rPr lang="en-US" dirty="0" smtClean="0"/>
              <a:t> Portugal </a:t>
            </a:r>
            <a:r>
              <a:rPr lang="en-US" dirty="0" err="1" smtClean="0"/>
              <a:t>desde</a:t>
            </a:r>
            <a:r>
              <a:rPr lang="en-US" dirty="0" smtClean="0"/>
              <a:t> o </a:t>
            </a:r>
            <a:r>
              <a:rPr lang="en-US" dirty="0" err="1" smtClean="0"/>
              <a:t>início</a:t>
            </a:r>
            <a:r>
              <a:rPr lang="en-US" dirty="0" smtClean="0"/>
              <a:t> da </a:t>
            </a:r>
            <a:r>
              <a:rPr lang="en-US" dirty="0" err="1" smtClean="0"/>
              <a:t>década</a:t>
            </a:r>
            <a:r>
              <a:rPr lang="en-US" dirty="0" smtClean="0"/>
              <a:t> de 1970 e </a:t>
            </a:r>
            <a:r>
              <a:rPr lang="en-US" dirty="0" err="1" smtClean="0"/>
              <a:t>suas</a:t>
            </a:r>
            <a:r>
              <a:rPr lang="en-US" dirty="0" smtClean="0"/>
              <a:t> </a:t>
            </a:r>
            <a:r>
              <a:rPr lang="en-US" dirty="0" err="1" smtClean="0"/>
              <a:t>condicionantes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9904176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t-PT" sz="5400" b="1" dirty="0">
                <a:solidFill>
                  <a:srgbClr val="FF0000"/>
                </a:solidFill>
              </a:rPr>
              <a:t>(5) </a:t>
            </a:r>
            <a:r>
              <a:rPr lang="pt-PT" sz="5400" b="1" dirty="0">
                <a:solidFill>
                  <a:srgbClr val="0000FF"/>
                </a:solidFill>
              </a:rPr>
              <a:t>Para além da “contabilidade do crescimento” (continuação)</a:t>
            </a:r>
            <a:endParaRPr lang="pt-PT" sz="54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t-PT" dirty="0">
                <a:solidFill>
                  <a:schemeClr val="bg1">
                    <a:lumMod val="75000"/>
                  </a:schemeClr>
                </a:solidFill>
              </a:rPr>
              <a:t>Composição sectorial da economia</a:t>
            </a:r>
          </a:p>
          <a:p>
            <a:r>
              <a:rPr lang="pt-PT" dirty="0">
                <a:solidFill>
                  <a:schemeClr val="bg1">
                    <a:lumMod val="75000"/>
                  </a:schemeClr>
                </a:solidFill>
              </a:rPr>
              <a:t>Distribuição dimensional </a:t>
            </a:r>
            <a:r>
              <a:rPr lang="pt-PT" dirty="0">
                <a:solidFill>
                  <a:schemeClr val="bg1">
                    <a:lumMod val="75000"/>
                  </a:schemeClr>
                </a:solidFill>
              </a:rPr>
              <a:t>das empresas</a:t>
            </a:r>
          </a:p>
          <a:p>
            <a:r>
              <a:rPr lang="pt-PT" dirty="0">
                <a:solidFill>
                  <a:schemeClr val="bg1">
                    <a:lumMod val="75000"/>
                  </a:schemeClr>
                </a:solidFill>
              </a:rPr>
              <a:t>Demografia empresarial</a:t>
            </a:r>
          </a:p>
          <a:p>
            <a:r>
              <a:rPr lang="pt-PT" dirty="0"/>
              <a:t>…</a:t>
            </a:r>
          </a:p>
          <a:p>
            <a:r>
              <a:rPr lang="pt-PT" dirty="0"/>
              <a:t>Fatores de Oferta …. e de Procura</a:t>
            </a:r>
          </a:p>
          <a:p>
            <a:r>
              <a:rPr lang="pt-PT" dirty="0"/>
              <a:t>IDE</a:t>
            </a:r>
          </a:p>
          <a:p>
            <a:r>
              <a:rPr lang="pt-PT" dirty="0"/>
              <a:t>Externalidades</a:t>
            </a:r>
          </a:p>
          <a:p>
            <a:r>
              <a:rPr lang="pt-PT" dirty="0"/>
              <a:t>Ambiente macroeconómico</a:t>
            </a:r>
          </a:p>
          <a:p>
            <a:r>
              <a:rPr lang="pt-PT" dirty="0"/>
              <a:t>Políticas públicas </a:t>
            </a:r>
          </a:p>
          <a:p>
            <a:r>
              <a:rPr lang="pt-PT" dirty="0"/>
              <a:t>Aspetos institucionais</a:t>
            </a: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2302642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8609A21-5E2B-4B7C-A17E-BD6109A170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4000" b="1" dirty="0">
                <a:solidFill>
                  <a:srgbClr val="FF0000"/>
                </a:solidFill>
              </a:rPr>
              <a:t>(6) </a:t>
            </a:r>
            <a:r>
              <a:rPr lang="en-US" sz="4000" b="1" dirty="0" err="1">
                <a:solidFill>
                  <a:srgbClr val="0000FF"/>
                </a:solidFill>
              </a:rPr>
              <a:t>Conclusões</a:t>
            </a:r>
            <a:r>
              <a:rPr lang="en-US" sz="4000" b="1" dirty="0">
                <a:solidFill>
                  <a:srgbClr val="0000FF"/>
                </a:solidFill>
              </a:rPr>
              <a:t> </a:t>
            </a:r>
            <a:r>
              <a:rPr lang="en-US" sz="4000" b="1" dirty="0" smtClean="0">
                <a:solidFill>
                  <a:srgbClr val="0000FF"/>
                </a:solidFill>
              </a:rPr>
              <a:t>da </a:t>
            </a:r>
            <a:r>
              <a:rPr lang="en-US" sz="4000" b="1" dirty="0" err="1" smtClean="0">
                <a:solidFill>
                  <a:srgbClr val="0000FF"/>
                </a:solidFill>
              </a:rPr>
              <a:t>an</a:t>
            </a:r>
            <a:r>
              <a:rPr lang="en-US" sz="4000" b="1" dirty="0" err="1" smtClean="0">
                <a:solidFill>
                  <a:srgbClr val="0000FF"/>
                </a:solidFill>
              </a:rPr>
              <a:t>álise</a:t>
            </a:r>
            <a:r>
              <a:rPr lang="en-US" sz="4000" b="1" dirty="0" smtClean="0">
                <a:solidFill>
                  <a:srgbClr val="0000FF"/>
                </a:solidFill>
              </a:rPr>
              <a:t> da </a:t>
            </a:r>
            <a:r>
              <a:rPr lang="en-US" sz="4000" b="1" dirty="0" smtClean="0">
                <a:solidFill>
                  <a:srgbClr val="0000FF"/>
                </a:solidFill>
              </a:rPr>
              <a:t>"</a:t>
            </a:r>
            <a:r>
              <a:rPr lang="en-US" sz="4000" b="1" dirty="0" err="1">
                <a:solidFill>
                  <a:srgbClr val="0000FF"/>
                </a:solidFill>
              </a:rPr>
              <a:t>produtividade</a:t>
            </a:r>
            <a:r>
              <a:rPr lang="en-US" sz="4000" b="1" dirty="0">
                <a:solidFill>
                  <a:srgbClr val="0000FF"/>
                </a:solidFill>
              </a:rPr>
              <a:t>" </a:t>
            </a:r>
            <a:r>
              <a:rPr lang="en-US" sz="4000" b="1" dirty="0" err="1">
                <a:solidFill>
                  <a:srgbClr val="0000FF"/>
                </a:solidFill>
              </a:rPr>
              <a:t>nas</a:t>
            </a:r>
            <a:r>
              <a:rPr lang="en-US" sz="4000" b="1" dirty="0">
                <a:solidFill>
                  <a:srgbClr val="0000FF"/>
                </a:solidFill>
              </a:rPr>
              <a:t> </a:t>
            </a:r>
            <a:r>
              <a:rPr lang="en-US" sz="4000" b="1" dirty="0" err="1">
                <a:solidFill>
                  <a:srgbClr val="0000FF"/>
                </a:solidFill>
              </a:rPr>
              <a:t>últimas</a:t>
            </a:r>
            <a:r>
              <a:rPr lang="en-US" sz="4000" b="1" dirty="0">
                <a:solidFill>
                  <a:srgbClr val="0000FF"/>
                </a:solidFill>
              </a:rPr>
              <a:t> 5 </a:t>
            </a:r>
            <a:r>
              <a:rPr lang="en-US" sz="4000" b="1" dirty="0" err="1">
                <a:solidFill>
                  <a:srgbClr val="0000FF"/>
                </a:solidFill>
              </a:rPr>
              <a:t>décadas</a:t>
            </a:r>
            <a:r>
              <a:rPr lang="en-US" sz="4000" b="1" dirty="0">
                <a:solidFill>
                  <a:srgbClr val="0000FF"/>
                </a:solidFill>
              </a:rPr>
              <a:t> </a:t>
            </a:r>
            <a:endParaRPr lang="pt-PT" sz="4000" b="1" dirty="0">
              <a:solidFill>
                <a:srgbClr val="0000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319EBBD-822D-44F8-8D17-3C0D65AEA1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244714" cy="4351338"/>
          </a:xfrm>
        </p:spPr>
        <p:txBody>
          <a:bodyPr>
            <a:normAutofit/>
          </a:bodyPr>
          <a:lstStyle/>
          <a:p>
            <a:r>
              <a:rPr lang="pt-PT" sz="2200" dirty="0">
                <a:solidFill>
                  <a:srgbClr val="0000FF"/>
                </a:solidFill>
              </a:rPr>
              <a:t>D</a:t>
            </a:r>
            <a:r>
              <a:rPr lang="pt-PT" sz="2200" dirty="0" smtClean="0">
                <a:solidFill>
                  <a:srgbClr val="0000FF"/>
                </a:solidFill>
              </a:rPr>
              <a:t>esaceleração de </a:t>
            </a:r>
            <a:r>
              <a:rPr lang="pt-PT" sz="2200" b="1" dirty="0" err="1" smtClean="0"/>
              <a:t>Δ</a:t>
            </a:r>
            <a:r>
              <a:rPr lang="pt-PT" sz="2200" dirty="0" smtClean="0">
                <a:solidFill>
                  <a:srgbClr val="0000FF"/>
                </a:solidFill>
              </a:rPr>
              <a:t>(Y/L) e </a:t>
            </a:r>
            <a:r>
              <a:rPr lang="pt-PT" sz="2200" dirty="0" smtClean="0">
                <a:solidFill>
                  <a:srgbClr val="0000FF"/>
                </a:solidFill>
              </a:rPr>
              <a:t>de </a:t>
            </a:r>
            <a:r>
              <a:rPr lang="pt-PT" sz="2200" dirty="0" smtClean="0">
                <a:solidFill>
                  <a:srgbClr val="0000FF"/>
                </a:solidFill>
              </a:rPr>
              <a:t>PTF (após </a:t>
            </a:r>
            <a:r>
              <a:rPr lang="pt-PT" sz="2200" dirty="0">
                <a:solidFill>
                  <a:srgbClr val="0000FF"/>
                </a:solidFill>
              </a:rPr>
              <a:t>1993 </a:t>
            </a:r>
            <a:r>
              <a:rPr lang="pt-PT" sz="2200" dirty="0" smtClean="0">
                <a:solidFill>
                  <a:srgbClr val="0000FF"/>
                </a:solidFill>
              </a:rPr>
              <a:t>TMCA </a:t>
            </a:r>
            <a:r>
              <a:rPr lang="pt-PT" sz="2200" dirty="0">
                <a:solidFill>
                  <a:srgbClr val="0000FF"/>
                </a:solidFill>
              </a:rPr>
              <a:t>0</a:t>
            </a:r>
            <a:r>
              <a:rPr lang="pt-PT" sz="2200" dirty="0" smtClean="0">
                <a:solidFill>
                  <a:srgbClr val="0000FF"/>
                </a:solidFill>
              </a:rPr>
              <a:t>% </a:t>
            </a:r>
            <a:r>
              <a:rPr lang="pt-PT" sz="2200" dirty="0">
                <a:solidFill>
                  <a:srgbClr val="0000FF"/>
                </a:solidFill>
              </a:rPr>
              <a:t>inferior à média OCDE)</a:t>
            </a:r>
          </a:p>
          <a:p>
            <a:r>
              <a:rPr lang="pt-PT" sz="2200" dirty="0" smtClean="0">
                <a:solidFill>
                  <a:srgbClr val="0000FF"/>
                </a:solidFill>
              </a:rPr>
              <a:t>Diminuiç</a:t>
            </a:r>
            <a:r>
              <a:rPr lang="pt-PT" sz="2200" dirty="0" smtClean="0">
                <a:solidFill>
                  <a:srgbClr val="0000FF"/>
                </a:solidFill>
              </a:rPr>
              <a:t>ão de FBCF/PIB</a:t>
            </a:r>
            <a:endParaRPr lang="pt-PT" sz="2200" dirty="0" smtClean="0">
              <a:solidFill>
                <a:srgbClr val="0000FF"/>
              </a:solidFill>
            </a:endParaRPr>
          </a:p>
          <a:p>
            <a:r>
              <a:rPr lang="pt-PT" sz="2200" dirty="0" smtClean="0">
                <a:solidFill>
                  <a:srgbClr val="0000FF"/>
                </a:solidFill>
              </a:rPr>
              <a:t>Principal </a:t>
            </a:r>
            <a:r>
              <a:rPr lang="pt-PT" sz="2200" dirty="0">
                <a:solidFill>
                  <a:srgbClr val="0000FF"/>
                </a:solidFill>
              </a:rPr>
              <a:t>contributo para </a:t>
            </a:r>
            <a:r>
              <a:rPr lang="pt-PT" sz="2200" b="1" dirty="0" smtClean="0"/>
              <a:t>Δ</a:t>
            </a:r>
            <a:r>
              <a:rPr lang="pt-PT" sz="2200" dirty="0" smtClean="0">
                <a:solidFill>
                  <a:srgbClr val="0000FF"/>
                </a:solidFill>
              </a:rPr>
              <a:t>PIB p</a:t>
            </a:r>
            <a:r>
              <a:rPr lang="pt-PT" sz="2200" dirty="0" smtClean="0">
                <a:solidFill>
                  <a:srgbClr val="0000FF"/>
                </a:solidFill>
              </a:rPr>
              <a:t>ós 1993 </a:t>
            </a:r>
            <a:r>
              <a:rPr lang="pt-PT" sz="2200" dirty="0" smtClean="0">
                <a:solidFill>
                  <a:srgbClr val="0000FF"/>
                </a:solidFill>
              </a:rPr>
              <a:t>provém </a:t>
            </a:r>
            <a:r>
              <a:rPr lang="pt-PT" sz="2200" dirty="0">
                <a:solidFill>
                  <a:srgbClr val="0000FF"/>
                </a:solidFill>
              </a:rPr>
              <a:t>sobretudo do “Capital não-TIC</a:t>
            </a:r>
            <a:r>
              <a:rPr lang="pt-PT" sz="2200" dirty="0" smtClean="0">
                <a:solidFill>
                  <a:srgbClr val="0000FF"/>
                </a:solidFill>
              </a:rPr>
              <a:t>”</a:t>
            </a:r>
            <a:endParaRPr lang="pt-PT" sz="2200" dirty="0">
              <a:solidFill>
                <a:srgbClr val="0000FF"/>
              </a:solidFill>
            </a:endParaRPr>
          </a:p>
          <a:p>
            <a:r>
              <a:rPr lang="pt-PT" sz="2200" dirty="0">
                <a:solidFill>
                  <a:srgbClr val="0000FF"/>
                </a:solidFill>
              </a:rPr>
              <a:t>Evolução de </a:t>
            </a:r>
            <a:r>
              <a:rPr lang="pt-PT" sz="2200" b="1" dirty="0" err="1"/>
              <a:t>Δ</a:t>
            </a:r>
            <a:r>
              <a:rPr lang="pt-PT" sz="2200" dirty="0">
                <a:solidFill>
                  <a:srgbClr val="0000FF"/>
                </a:solidFill>
              </a:rPr>
              <a:t>(Y/L)</a:t>
            </a:r>
            <a:r>
              <a:rPr lang="pt-PT" sz="2200" dirty="0" smtClean="0">
                <a:solidFill>
                  <a:srgbClr val="0000FF"/>
                </a:solidFill>
              </a:rPr>
              <a:t> </a:t>
            </a:r>
            <a:r>
              <a:rPr lang="pt-PT" sz="2200" dirty="0">
                <a:solidFill>
                  <a:srgbClr val="0000FF"/>
                </a:solidFill>
              </a:rPr>
              <a:t>e de PTF </a:t>
            </a:r>
            <a:r>
              <a:rPr lang="pt-PT" sz="2200" dirty="0" smtClean="0">
                <a:solidFill>
                  <a:srgbClr val="0000FF"/>
                </a:solidFill>
              </a:rPr>
              <a:t>ocorreu </a:t>
            </a:r>
            <a:r>
              <a:rPr lang="pt-PT" sz="2200" dirty="0">
                <a:solidFill>
                  <a:srgbClr val="0000FF"/>
                </a:solidFill>
              </a:rPr>
              <a:t>num quadro de mudança </a:t>
            </a:r>
            <a:r>
              <a:rPr lang="pt-PT" sz="2200" dirty="0" smtClean="0">
                <a:solidFill>
                  <a:srgbClr val="0000FF"/>
                </a:solidFill>
              </a:rPr>
              <a:t>da composiç</a:t>
            </a:r>
            <a:r>
              <a:rPr lang="pt-PT" sz="2200" dirty="0" smtClean="0">
                <a:solidFill>
                  <a:srgbClr val="0000FF"/>
                </a:solidFill>
              </a:rPr>
              <a:t>ão sectorial</a:t>
            </a:r>
            <a:r>
              <a:rPr lang="pt-PT" sz="2200" dirty="0" smtClean="0">
                <a:solidFill>
                  <a:srgbClr val="0000FF"/>
                </a:solidFill>
              </a:rPr>
              <a:t>, embora com menor aumento </a:t>
            </a:r>
            <a:r>
              <a:rPr lang="pt-PT" sz="2200" dirty="0">
                <a:solidFill>
                  <a:srgbClr val="0000FF"/>
                </a:solidFill>
              </a:rPr>
              <a:t>de  </a:t>
            </a:r>
            <a:r>
              <a:rPr lang="pt-PT" sz="2200" dirty="0" smtClean="0">
                <a:solidFill>
                  <a:srgbClr val="0000FF"/>
                </a:solidFill>
              </a:rPr>
              <a:t>produtividade no terci</a:t>
            </a:r>
            <a:r>
              <a:rPr lang="pt-PT" sz="2200" dirty="0" smtClean="0">
                <a:solidFill>
                  <a:srgbClr val="0000FF"/>
                </a:solidFill>
              </a:rPr>
              <a:t>ário que adquiriu posição hegemónica</a:t>
            </a:r>
          </a:p>
          <a:p>
            <a:r>
              <a:rPr lang="pt-PT" sz="2200" dirty="0" smtClean="0">
                <a:solidFill>
                  <a:srgbClr val="0000FF"/>
                </a:solidFill>
              </a:rPr>
              <a:t>Transição de baixa para média tecnologia, mas com pouca alta tecnologia e poucos SIC</a:t>
            </a:r>
            <a:endParaRPr lang="pt-PT" sz="2200" dirty="0">
              <a:solidFill>
                <a:srgbClr val="0000FF"/>
              </a:solidFill>
            </a:endParaRPr>
          </a:p>
          <a:p>
            <a:r>
              <a:rPr lang="pt-PT" sz="2200" dirty="0">
                <a:solidFill>
                  <a:srgbClr val="0000FF"/>
                </a:solidFill>
              </a:rPr>
              <a:t>P</a:t>
            </a:r>
            <a:r>
              <a:rPr lang="pt-PT" sz="2200" dirty="0" smtClean="0">
                <a:solidFill>
                  <a:srgbClr val="0000FF"/>
                </a:solidFill>
              </a:rPr>
              <a:t>eso das micro e pequenas empresas aumentou, </a:t>
            </a:r>
            <a:r>
              <a:rPr lang="pt-PT" sz="2200" dirty="0" smtClean="0">
                <a:solidFill>
                  <a:srgbClr val="0000FF"/>
                </a:solidFill>
              </a:rPr>
              <a:t>com implicaç</a:t>
            </a:r>
            <a:r>
              <a:rPr lang="pt-PT" sz="2200" dirty="0" smtClean="0">
                <a:solidFill>
                  <a:srgbClr val="0000FF"/>
                </a:solidFill>
              </a:rPr>
              <a:t>ões nefastas </a:t>
            </a:r>
            <a:r>
              <a:rPr lang="pt-PT" sz="2200" dirty="0">
                <a:solidFill>
                  <a:srgbClr val="0000FF"/>
                </a:solidFill>
              </a:rPr>
              <a:t>para Y/</a:t>
            </a:r>
            <a:r>
              <a:rPr lang="pt-PT" sz="2200" dirty="0" smtClean="0">
                <a:solidFill>
                  <a:srgbClr val="0000FF"/>
                </a:solidFill>
              </a:rPr>
              <a:t>L</a:t>
            </a:r>
            <a:endParaRPr lang="pt-PT" sz="2200" dirty="0" smtClean="0">
              <a:solidFill>
                <a:srgbClr val="0000FF"/>
              </a:solidFill>
            </a:endParaRPr>
          </a:p>
          <a:p>
            <a:r>
              <a:rPr lang="pt-PT" sz="2200" dirty="0" smtClean="0">
                <a:solidFill>
                  <a:srgbClr val="0000FF"/>
                </a:solidFill>
              </a:rPr>
              <a:t>A ambiguidade de uma "</a:t>
            </a:r>
            <a:r>
              <a:rPr lang="pt-PT" sz="2200" dirty="0" err="1">
                <a:solidFill>
                  <a:srgbClr val="0000FF"/>
                </a:solidFill>
              </a:rPr>
              <a:t>c</a:t>
            </a:r>
            <a:r>
              <a:rPr lang="pt-PT" sz="2200" dirty="0" err="1" smtClean="0">
                <a:solidFill>
                  <a:srgbClr val="0000FF"/>
                </a:solidFill>
              </a:rPr>
              <a:t>hurn</a:t>
            </a:r>
            <a:r>
              <a:rPr lang="pt-PT" sz="2200" dirty="0" smtClean="0">
                <a:solidFill>
                  <a:srgbClr val="0000FF"/>
                </a:solidFill>
              </a:rPr>
              <a:t> rate" muito elevada</a:t>
            </a:r>
            <a:endParaRPr lang="pt-PT" sz="22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09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8609A21-5E2B-4B7C-A17E-BD6109A170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4000" b="1" dirty="0">
                <a:solidFill>
                  <a:srgbClr val="FF0000"/>
                </a:solidFill>
              </a:rPr>
              <a:t>(6) </a:t>
            </a:r>
            <a:r>
              <a:rPr lang="en-US" sz="4000" b="1" dirty="0" err="1">
                <a:solidFill>
                  <a:srgbClr val="0000FF"/>
                </a:solidFill>
              </a:rPr>
              <a:t>Conclusões</a:t>
            </a:r>
            <a:r>
              <a:rPr lang="en-US" sz="4000" b="1" dirty="0">
                <a:solidFill>
                  <a:srgbClr val="0000FF"/>
                </a:solidFill>
              </a:rPr>
              <a:t> </a:t>
            </a:r>
            <a:r>
              <a:rPr lang="en-US" sz="4000" b="1" dirty="0" smtClean="0">
                <a:solidFill>
                  <a:srgbClr val="0000FF"/>
                </a:solidFill>
              </a:rPr>
              <a:t>da </a:t>
            </a:r>
            <a:r>
              <a:rPr lang="en-US" sz="4000" b="1" dirty="0" err="1" smtClean="0">
                <a:solidFill>
                  <a:srgbClr val="0000FF"/>
                </a:solidFill>
              </a:rPr>
              <a:t>an</a:t>
            </a:r>
            <a:r>
              <a:rPr lang="en-US" sz="4000" b="1" dirty="0" err="1" smtClean="0">
                <a:solidFill>
                  <a:srgbClr val="0000FF"/>
                </a:solidFill>
              </a:rPr>
              <a:t>álise</a:t>
            </a:r>
            <a:r>
              <a:rPr lang="en-US" sz="4000" b="1" dirty="0" smtClean="0">
                <a:solidFill>
                  <a:srgbClr val="0000FF"/>
                </a:solidFill>
              </a:rPr>
              <a:t> da </a:t>
            </a:r>
            <a:r>
              <a:rPr lang="en-US" sz="4000" b="1" dirty="0" smtClean="0">
                <a:solidFill>
                  <a:srgbClr val="0000FF"/>
                </a:solidFill>
              </a:rPr>
              <a:t>"</a:t>
            </a:r>
            <a:r>
              <a:rPr lang="en-US" sz="4000" b="1" dirty="0" err="1">
                <a:solidFill>
                  <a:srgbClr val="0000FF"/>
                </a:solidFill>
              </a:rPr>
              <a:t>produtividade</a:t>
            </a:r>
            <a:r>
              <a:rPr lang="en-US" sz="4000" b="1" dirty="0">
                <a:solidFill>
                  <a:srgbClr val="0000FF"/>
                </a:solidFill>
              </a:rPr>
              <a:t>" </a:t>
            </a:r>
            <a:r>
              <a:rPr lang="en-US" sz="4000" b="1" dirty="0" err="1">
                <a:solidFill>
                  <a:srgbClr val="0000FF"/>
                </a:solidFill>
              </a:rPr>
              <a:t>nas</a:t>
            </a:r>
            <a:r>
              <a:rPr lang="en-US" sz="4000" b="1" dirty="0">
                <a:solidFill>
                  <a:srgbClr val="0000FF"/>
                </a:solidFill>
              </a:rPr>
              <a:t> </a:t>
            </a:r>
            <a:r>
              <a:rPr lang="en-US" sz="4000" b="1" dirty="0" err="1">
                <a:solidFill>
                  <a:srgbClr val="0000FF"/>
                </a:solidFill>
              </a:rPr>
              <a:t>últimas</a:t>
            </a:r>
            <a:r>
              <a:rPr lang="en-US" sz="4000" b="1" dirty="0">
                <a:solidFill>
                  <a:srgbClr val="0000FF"/>
                </a:solidFill>
              </a:rPr>
              <a:t> 5 </a:t>
            </a:r>
            <a:r>
              <a:rPr lang="en-US" sz="4000" b="1" dirty="0" err="1">
                <a:solidFill>
                  <a:srgbClr val="0000FF"/>
                </a:solidFill>
              </a:rPr>
              <a:t>décadas</a:t>
            </a:r>
            <a:r>
              <a:rPr lang="en-US" sz="4000" b="1" dirty="0">
                <a:solidFill>
                  <a:srgbClr val="0000FF"/>
                </a:solidFill>
              </a:rPr>
              <a:t> </a:t>
            </a:r>
            <a:endParaRPr lang="pt-PT" sz="4000" b="1" dirty="0">
              <a:solidFill>
                <a:srgbClr val="0000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319EBBD-822D-44F8-8D17-3C0D65AEA1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294379" cy="4351338"/>
          </a:xfrm>
        </p:spPr>
        <p:txBody>
          <a:bodyPr>
            <a:normAutofit/>
          </a:bodyPr>
          <a:lstStyle/>
          <a:p>
            <a:r>
              <a:rPr lang="pt-PT" dirty="0" smtClean="0">
                <a:solidFill>
                  <a:srgbClr val="0000FF"/>
                </a:solidFill>
              </a:rPr>
              <a:t>A</a:t>
            </a:r>
            <a:r>
              <a:rPr lang="pt-PT" dirty="0" smtClean="0">
                <a:solidFill>
                  <a:srgbClr val="0000FF"/>
                </a:solidFill>
              </a:rPr>
              <a:t>nálise revela insufici</a:t>
            </a:r>
            <a:r>
              <a:rPr lang="pt-PT" dirty="0" smtClean="0">
                <a:solidFill>
                  <a:srgbClr val="0000FF"/>
                </a:solidFill>
              </a:rPr>
              <a:t>ências </a:t>
            </a:r>
            <a:r>
              <a:rPr lang="pt-PT" dirty="0" smtClean="0">
                <a:solidFill>
                  <a:srgbClr val="0000FF"/>
                </a:solidFill>
              </a:rPr>
              <a:t>do modelo adotado:</a:t>
            </a:r>
          </a:p>
          <a:p>
            <a:pPr lvl="1">
              <a:buFont typeface="Wingdings" charset="2"/>
              <a:buChar char="Ø"/>
            </a:pPr>
            <a:r>
              <a:rPr lang="pt-PT" dirty="0" smtClean="0"/>
              <a:t>Instabilidade </a:t>
            </a:r>
            <a:r>
              <a:rPr lang="pt-PT" dirty="0"/>
              <a:t>do sistema empresarial com ausência de economias de </a:t>
            </a:r>
            <a:r>
              <a:rPr lang="pt-PT" dirty="0" smtClean="0"/>
              <a:t>escala</a:t>
            </a:r>
            <a:endParaRPr lang="pt-PT" dirty="0" smtClean="0"/>
          </a:p>
          <a:p>
            <a:pPr lvl="1">
              <a:buFont typeface="Wingdings" charset="2"/>
              <a:buChar char="Ø"/>
            </a:pPr>
            <a:r>
              <a:rPr lang="pt-PT" dirty="0" smtClean="0"/>
              <a:t>Pouca </a:t>
            </a:r>
            <a:r>
              <a:rPr lang="pt-PT" dirty="0"/>
              <a:t>expressão relativa de sectores intensivos em tecnologia e </a:t>
            </a:r>
            <a:r>
              <a:rPr lang="pt-PT" dirty="0" smtClean="0"/>
              <a:t>conhecimento</a:t>
            </a:r>
            <a:endParaRPr lang="pt-PT" dirty="0"/>
          </a:p>
          <a:p>
            <a:pPr lvl="1">
              <a:buFont typeface="Wingdings" charset="2"/>
              <a:buChar char="Ø"/>
            </a:pPr>
            <a:r>
              <a:rPr lang="pt-PT" dirty="0"/>
              <a:t>D</a:t>
            </a:r>
            <a:r>
              <a:rPr lang="pt-PT" dirty="0" smtClean="0"/>
              <a:t>ifusão </a:t>
            </a:r>
            <a:r>
              <a:rPr lang="pt-PT" dirty="0"/>
              <a:t>inconsequente das </a:t>
            </a:r>
            <a:r>
              <a:rPr lang="pt-PT" dirty="0" smtClean="0"/>
              <a:t>TIC</a:t>
            </a:r>
          </a:p>
          <a:p>
            <a:pPr lvl="1">
              <a:buFont typeface="Wingdings" charset="2"/>
              <a:buChar char="Ø"/>
            </a:pPr>
            <a:r>
              <a:rPr lang="pt-PT" dirty="0"/>
              <a:t>D</a:t>
            </a:r>
            <a:r>
              <a:rPr lang="pt-PT" dirty="0" smtClean="0"/>
              <a:t>ificuldades em integrar efeitos de eficiência associados à inovação</a:t>
            </a:r>
          </a:p>
          <a:p>
            <a:r>
              <a:rPr lang="pt-PT" dirty="0" smtClean="0">
                <a:solidFill>
                  <a:srgbClr val="0000FF"/>
                </a:solidFill>
              </a:rPr>
              <a:t>Implicaç</a:t>
            </a:r>
            <a:r>
              <a:rPr lang="pt-PT" dirty="0" smtClean="0">
                <a:solidFill>
                  <a:srgbClr val="0000FF"/>
                </a:solidFill>
              </a:rPr>
              <a:t>ões:</a:t>
            </a:r>
            <a:endParaRPr lang="pt-PT" dirty="0">
              <a:solidFill>
                <a:srgbClr val="0000FF"/>
              </a:solidFill>
            </a:endParaRPr>
          </a:p>
          <a:p>
            <a:pPr lvl="1">
              <a:buFont typeface="Wingdings" charset="2"/>
              <a:buChar char="Ø"/>
            </a:pPr>
            <a:r>
              <a:rPr lang="pt-PT" dirty="0" smtClean="0"/>
              <a:t>Que estrat</a:t>
            </a:r>
            <a:r>
              <a:rPr lang="pt-PT" dirty="0" smtClean="0"/>
              <a:t>égias pós 2020?</a:t>
            </a:r>
          </a:p>
          <a:p>
            <a:pPr lvl="1">
              <a:buFont typeface="Wingdings" charset="2"/>
              <a:buChar char="Ø"/>
            </a:pPr>
            <a:r>
              <a:rPr lang="pt-PT" dirty="0" smtClean="0"/>
              <a:t>Quais os atuais "factores transformacionais"</a:t>
            </a:r>
            <a:endParaRPr lang="pt-PT" dirty="0" smtClean="0"/>
          </a:p>
          <a:p>
            <a:pPr lvl="1">
              <a:buFont typeface="Wingdings" charset="2"/>
              <a:buChar char="Ø"/>
            </a:pPr>
            <a:endParaRPr lang="pt-PT" dirty="0" smtClean="0"/>
          </a:p>
          <a:p>
            <a:pPr lvl="1">
              <a:buFont typeface="Wingdings" charset="2"/>
              <a:buChar char="Ø"/>
            </a:pPr>
            <a:endParaRPr lang="pt-PT" dirty="0" smtClean="0"/>
          </a:p>
          <a:p>
            <a:pPr lvl="1">
              <a:buFont typeface="Wingdings" charset="2"/>
              <a:buChar char="Ø"/>
            </a:pPr>
            <a:endParaRPr lang="pt-PT" dirty="0" smtClean="0"/>
          </a:p>
        </p:txBody>
      </p:sp>
    </p:spTree>
    <p:extLst>
      <p:ext uri="{BB962C8B-B14F-4D97-AF65-F5344CB8AC3E}">
        <p14:creationId xmlns:p14="http://schemas.microsoft.com/office/powerpoint/2010/main" val="1284708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PT" b="1" dirty="0">
                <a:solidFill>
                  <a:srgbClr val="0000FF"/>
                </a:solidFill>
              </a:rPr>
              <a:t>Obrigado!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69" y="1825625"/>
            <a:ext cx="11308701" cy="4351338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pt-PT" dirty="0">
                <a:hlinkClick r:id="rId2"/>
              </a:rPr>
              <a:t>mgodinho@iseg.ulisboa.pt</a:t>
            </a:r>
            <a:endParaRPr lang="pt-PT" dirty="0"/>
          </a:p>
          <a:p>
            <a:pPr marL="0" indent="0" algn="ctr">
              <a:buNone/>
            </a:pPr>
            <a:endParaRPr lang="pt-PT" dirty="0"/>
          </a:p>
          <a:p>
            <a:r>
              <a:rPr lang="pt-PT" dirty="0"/>
              <a:t>Mudança estrutural e evolução da produtividade na economia portuguesa: uma perspetiva de longo prazo, cap. </a:t>
            </a:r>
            <a:r>
              <a:rPr lang="pt-PT" i="1" dirty="0"/>
              <a:t>in </a:t>
            </a:r>
            <a:r>
              <a:rPr lang="pt-PT" dirty="0"/>
              <a:t>A. Cunha, C. Rodrigues e I. Veiga (</a:t>
            </a:r>
            <a:r>
              <a:rPr lang="pt-PT" dirty="0" err="1"/>
              <a:t>orgs</a:t>
            </a:r>
            <a:r>
              <a:rPr lang="pt-PT" dirty="0"/>
              <a:t>.), </a:t>
            </a:r>
            <a:r>
              <a:rPr lang="pt-PT" dirty="0">
                <a:hlinkClick r:id="rId3"/>
              </a:rPr>
              <a:t>Economia e História – Estudos em homenagem a José Maria Brandão de Brito</a:t>
            </a:r>
            <a:r>
              <a:rPr lang="pt-PT" dirty="0"/>
              <a:t>.  Lisboa: Colibri, 2019.</a:t>
            </a:r>
          </a:p>
          <a:p>
            <a:r>
              <a:rPr lang="pt-PT" u="sng" dirty="0">
                <a:hlinkClick r:id="rId4"/>
              </a:rPr>
              <a:t>Uma </a:t>
            </a:r>
            <a:r>
              <a:rPr lang="pt-BR" u="sng" dirty="0">
                <a:hlinkClick r:id="rId4"/>
              </a:rPr>
              <a:t>Brevíssima História do Futuro: Ensaio sobre como limitar os futuros possíveis a futuros preferíveis</a:t>
            </a:r>
            <a:r>
              <a:rPr lang="pt-BR" dirty="0"/>
              <a:t>, “Lição de sapiência” de Abertura Solene do Ano Letivo 2016/17 do ISEG, ULisboa.</a:t>
            </a:r>
            <a:endParaRPr lang="pt-PT" dirty="0"/>
          </a:p>
          <a:p>
            <a:r>
              <a:rPr lang="en-GB" u="sng" dirty="0">
                <a:hlinkClick r:id="rId5"/>
              </a:rPr>
              <a:t>A </a:t>
            </a:r>
            <a:r>
              <a:rPr lang="en-GB" u="sng" dirty="0" err="1">
                <a:hlinkClick r:id="rId5"/>
              </a:rPr>
              <a:t>Inovação</a:t>
            </a:r>
            <a:r>
              <a:rPr lang="en-GB" u="sng" dirty="0">
                <a:hlinkClick r:id="rId5"/>
              </a:rPr>
              <a:t> </a:t>
            </a:r>
            <a:r>
              <a:rPr lang="en-GB" u="sng" dirty="0" err="1">
                <a:hlinkClick r:id="rId5"/>
              </a:rPr>
              <a:t>em</a:t>
            </a:r>
            <a:r>
              <a:rPr lang="en-GB" u="sng" dirty="0">
                <a:hlinkClick r:id="rId5"/>
              </a:rPr>
              <a:t> Portugal</a:t>
            </a:r>
            <a:r>
              <a:rPr lang="en-GB" dirty="0"/>
              <a:t>. </a:t>
            </a:r>
            <a:r>
              <a:rPr lang="pt-PT" dirty="0"/>
              <a:t>Lisboa: Fundação Francisco Manuel dos Santos, 2013.</a:t>
            </a: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2338509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PT" sz="5400" b="1" dirty="0">
                <a:solidFill>
                  <a:srgbClr val="0000FF"/>
                </a:solidFill>
              </a:rPr>
              <a:t>Implicações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25625"/>
            <a:ext cx="12073812" cy="4351338"/>
          </a:xfrm>
        </p:spPr>
        <p:txBody>
          <a:bodyPr>
            <a:normAutofit/>
          </a:bodyPr>
          <a:lstStyle/>
          <a:p>
            <a:pPr lvl="1">
              <a:spcBef>
                <a:spcPts val="1700"/>
              </a:spcBef>
            </a:pPr>
            <a:r>
              <a:rPr lang="pt-PT" sz="3200" dirty="0"/>
              <a:t>Estratégias ativas de inovação </a:t>
            </a:r>
          </a:p>
          <a:p>
            <a:pPr lvl="1"/>
            <a:r>
              <a:rPr lang="pt-PT" sz="3200" dirty="0"/>
              <a:t>Necessidade de ligação às universidades + emprego doutorados</a:t>
            </a:r>
          </a:p>
          <a:p>
            <a:pPr lvl="1"/>
            <a:r>
              <a:rPr lang="pt-PT" sz="3200" dirty="0"/>
              <a:t>Investir em novas empresas e em sectores mais intensivos em I&amp;D </a:t>
            </a:r>
          </a:p>
          <a:p>
            <a:pPr lvl="1"/>
            <a:r>
              <a:rPr lang="pt-PT" sz="3200" dirty="0"/>
              <a:t>Outros fatores de inovação e competitividade</a:t>
            </a:r>
          </a:p>
          <a:p>
            <a:pPr lvl="1"/>
            <a:r>
              <a:rPr lang="pt-PT" sz="3200" dirty="0"/>
              <a:t>Escala + </a:t>
            </a:r>
            <a:r>
              <a:rPr lang="pt-PT" sz="3200" dirty="0" err="1"/>
              <a:t>Networking</a:t>
            </a:r>
            <a:r>
              <a:rPr lang="pt-PT" sz="3200" dirty="0"/>
              <a:t> </a:t>
            </a:r>
          </a:p>
          <a:p>
            <a:pPr lvl="1"/>
            <a:r>
              <a:rPr lang="pt-PT" sz="3200" dirty="0" smtClean="0"/>
              <a:t>Propriedade </a:t>
            </a:r>
            <a:r>
              <a:rPr lang="pt-PT" sz="3200" dirty="0"/>
              <a:t>Intelectual</a:t>
            </a:r>
          </a:p>
          <a:p>
            <a:pPr lvl="1"/>
            <a:r>
              <a:rPr lang="pt-PT" sz="3200" dirty="0" smtClean="0"/>
              <a:t>Definição </a:t>
            </a:r>
            <a:r>
              <a:rPr lang="pt-PT" sz="3200" dirty="0"/>
              <a:t>de agendas ambiciosas</a:t>
            </a:r>
          </a:p>
        </p:txBody>
      </p:sp>
    </p:spTree>
    <p:extLst>
      <p:ext uri="{BB962C8B-B14F-4D97-AF65-F5344CB8AC3E}">
        <p14:creationId xmlns:p14="http://schemas.microsoft.com/office/powerpoint/2010/main" val="24191638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3449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pt-PT" sz="5400" b="1" dirty="0">
                <a:solidFill>
                  <a:srgbClr val="0000FF"/>
                </a:solidFill>
                <a:latin typeface="+mn-lt"/>
              </a:rPr>
              <a:t>Fatores transformacionais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PT" dirty="0"/>
              <a:t>Ambiente, Energias renováveis, Sustentabilidade</a:t>
            </a:r>
          </a:p>
          <a:p>
            <a:r>
              <a:rPr lang="pt-PT" dirty="0"/>
              <a:t>Ciências da vida, biotecnologia, extensão da vida humana</a:t>
            </a:r>
          </a:p>
          <a:p>
            <a:r>
              <a:rPr lang="pt-PT" dirty="0"/>
              <a:t>Aplicações da Inteligência Artificial, IOT, Conectividade</a:t>
            </a:r>
          </a:p>
          <a:p>
            <a:r>
              <a:rPr lang="pt-PT" dirty="0"/>
              <a:t>Urbanização, mobilidades, transportes</a:t>
            </a:r>
          </a:p>
          <a:p>
            <a:r>
              <a:rPr lang="pt-PT" dirty="0"/>
              <a:t>Fim do trabalho </a:t>
            </a:r>
          </a:p>
          <a:p>
            <a:r>
              <a:rPr lang="pt-PT" dirty="0"/>
              <a:t>Desigualdades, inclusão (</a:t>
            </a:r>
            <a:r>
              <a:rPr lang="pt-PT" dirty="0" smtClean="0"/>
              <a:t>BOP, PPI)</a:t>
            </a:r>
            <a:endParaRPr lang="pt-PT" dirty="0"/>
          </a:p>
          <a:p>
            <a:r>
              <a:rPr lang="pt-PT" dirty="0" err="1"/>
              <a:t>Nanotech</a:t>
            </a:r>
            <a:r>
              <a:rPr lang="pt-PT" dirty="0"/>
              <a:t>, impressão 3D … frugalidade</a:t>
            </a:r>
          </a:p>
          <a:p>
            <a:pPr marL="0" indent="0">
              <a:buNone/>
            </a:pPr>
            <a:r>
              <a:rPr lang="pt-PT" dirty="0"/>
              <a:t>	…</a:t>
            </a:r>
          </a:p>
          <a:p>
            <a:r>
              <a:rPr lang="pt-PT" dirty="0"/>
              <a:t>Aceleração da inovação, Disrupção, Riscos </a:t>
            </a:r>
          </a:p>
        </p:txBody>
      </p:sp>
    </p:spTree>
    <p:extLst>
      <p:ext uri="{BB962C8B-B14F-4D97-AF65-F5344CB8AC3E}">
        <p14:creationId xmlns:p14="http://schemas.microsoft.com/office/powerpoint/2010/main" val="30502104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51A40C1-1A66-4008-9193-13679E779E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(1) </a:t>
            </a:r>
            <a:r>
              <a:rPr lang="en-US" b="1" dirty="0">
                <a:solidFill>
                  <a:srgbClr val="0000FF"/>
                </a:solidFill>
              </a:rPr>
              <a:t>L</a:t>
            </a:r>
            <a:r>
              <a:rPr lang="en-US" b="1" dirty="0" smtClean="0">
                <a:solidFill>
                  <a:srgbClr val="0000FF"/>
                </a:solidFill>
              </a:rPr>
              <a:t>ongo </a:t>
            </a:r>
            <a:r>
              <a:rPr lang="en-US" b="1" dirty="0" err="1">
                <a:solidFill>
                  <a:srgbClr val="0000FF"/>
                </a:solidFill>
              </a:rPr>
              <a:t>prazo</a:t>
            </a:r>
            <a:r>
              <a:rPr lang="en-US" b="1" dirty="0">
                <a:solidFill>
                  <a:srgbClr val="0000FF"/>
                </a:solidFill>
              </a:rPr>
              <a:t>: Portugal vs. outros</a:t>
            </a:r>
            <a:endParaRPr lang="pt-PT" b="1" dirty="0">
              <a:solidFill>
                <a:srgbClr val="0000FF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xmlns="" id="{6012AF0A-7D51-4CC7-83AD-FB37566FA1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b="1" dirty="0">
                <a:solidFill>
                  <a:srgbClr val="0000FF"/>
                </a:solidFill>
              </a:rPr>
              <a:t>Séries de </a:t>
            </a:r>
            <a:r>
              <a:rPr lang="pt-PT" b="1" dirty="0" err="1">
                <a:solidFill>
                  <a:srgbClr val="0000FF"/>
                </a:solidFill>
              </a:rPr>
              <a:t>Maddison</a:t>
            </a:r>
            <a:r>
              <a:rPr lang="pt-PT" b="1" dirty="0">
                <a:solidFill>
                  <a:srgbClr val="0000FF"/>
                </a:solidFill>
              </a:rPr>
              <a:t> 1850-</a:t>
            </a:r>
            <a:r>
              <a:rPr lang="pt-PT" b="1" dirty="0" smtClean="0">
                <a:solidFill>
                  <a:srgbClr val="0000FF"/>
                </a:solidFill>
              </a:rPr>
              <a:t>2016</a:t>
            </a:r>
          </a:p>
          <a:p>
            <a:r>
              <a:rPr lang="pt-PT" b="1" dirty="0" smtClean="0">
                <a:solidFill>
                  <a:srgbClr val="0000FF"/>
                </a:solidFill>
              </a:rPr>
              <a:t>PIB </a:t>
            </a:r>
            <a:r>
              <a:rPr lang="pt-PT" b="1" i="1" dirty="0" smtClean="0">
                <a:solidFill>
                  <a:srgbClr val="0000FF"/>
                </a:solidFill>
              </a:rPr>
              <a:t>per capita</a:t>
            </a:r>
            <a:r>
              <a:rPr lang="pt-PT" b="1" dirty="0" smtClean="0">
                <a:solidFill>
                  <a:srgbClr val="0000FF"/>
                </a:solidFill>
              </a:rPr>
              <a:t>, preços constantes USD 2011, </a:t>
            </a:r>
            <a:r>
              <a:rPr lang="pt-PT" b="1" dirty="0" err="1" smtClean="0">
                <a:solidFill>
                  <a:srgbClr val="0000FF"/>
                </a:solidFill>
              </a:rPr>
              <a:t>ppp</a:t>
            </a:r>
            <a:endParaRPr lang="pt-PT" b="1" dirty="0" smtClean="0">
              <a:solidFill>
                <a:srgbClr val="0000FF"/>
              </a:solidFill>
            </a:endParaRPr>
          </a:p>
          <a:p>
            <a:r>
              <a:rPr lang="pt-PT" b="1" i="1" dirty="0" err="1" smtClean="0">
                <a:solidFill>
                  <a:srgbClr val="0000FF"/>
                </a:solidFill>
              </a:rPr>
              <a:t>Proxy</a:t>
            </a:r>
            <a:r>
              <a:rPr lang="pt-PT" b="1" dirty="0" smtClean="0">
                <a:solidFill>
                  <a:srgbClr val="0000FF"/>
                </a:solidFill>
              </a:rPr>
              <a:t> de "produtividade"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0724512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2393817"/>
              </p:ext>
            </p:extLst>
          </p:nvPr>
        </p:nvGraphicFramePr>
        <p:xfrm>
          <a:off x="0" y="1"/>
          <a:ext cx="12192000" cy="6857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435905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41779115"/>
              </p:ext>
            </p:extLst>
          </p:nvPr>
        </p:nvGraphicFramePr>
        <p:xfrm>
          <a:off x="0" y="0"/>
          <a:ext cx="12192000" cy="6857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1"/>
          <p:cNvSpPr txBox="1"/>
          <p:nvPr/>
        </p:nvSpPr>
        <p:spPr>
          <a:xfrm>
            <a:off x="1016497" y="3592733"/>
            <a:ext cx="802355" cy="2118024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endParaRPr lang="pt-PT" sz="2000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pt-PT" sz="2000" dirty="0">
                <a:solidFill>
                  <a:schemeClr val="accent2">
                    <a:lumMod val="75000"/>
                  </a:schemeClr>
                </a:solidFill>
              </a:rPr>
              <a:t>USA</a:t>
            </a:r>
          </a:p>
          <a:p>
            <a:r>
              <a:rPr lang="pt-PT" sz="2000" dirty="0">
                <a:solidFill>
                  <a:schemeClr val="accent2">
                    <a:lumMod val="50000"/>
                  </a:schemeClr>
                </a:solidFill>
              </a:rPr>
              <a:t>GBR</a:t>
            </a:r>
          </a:p>
          <a:p>
            <a:endParaRPr lang="pt-PT" sz="20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pt-PT" sz="2000" dirty="0">
                <a:solidFill>
                  <a:schemeClr val="accent6">
                    <a:lumMod val="50000"/>
                  </a:schemeClr>
                </a:solidFill>
              </a:rPr>
              <a:t>PRT</a:t>
            </a:r>
          </a:p>
          <a:p>
            <a:r>
              <a:rPr lang="pt-PT" sz="2000" dirty="0">
                <a:solidFill>
                  <a:schemeClr val="accent1">
                    <a:lumMod val="50000"/>
                  </a:schemeClr>
                </a:solidFill>
              </a:rPr>
              <a:t>JPN</a:t>
            </a:r>
          </a:p>
          <a:p>
            <a:r>
              <a:rPr lang="pt-PT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IND</a:t>
            </a:r>
          </a:p>
          <a:p>
            <a:r>
              <a:rPr lang="pt-PT" sz="2000" dirty="0">
                <a:solidFill>
                  <a:schemeClr val="accent2">
                    <a:lumMod val="75000"/>
                  </a:schemeClr>
                </a:solidFill>
              </a:rPr>
              <a:t>CHN</a:t>
            </a:r>
          </a:p>
          <a:p>
            <a:endParaRPr lang="pt-PT" sz="2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0280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27" y="-14674"/>
            <a:ext cx="12000124" cy="687267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48639" y="181269"/>
            <a:ext cx="10229230" cy="132343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pt-PT" sz="4000" b="1" dirty="0">
                <a:solidFill>
                  <a:srgbClr val="0000FF"/>
                </a:solidFill>
                <a:ea typeface="MS Mincho"/>
              </a:rPr>
              <a:t>Produtividade horária do trabalho, 1971-2017</a:t>
            </a:r>
          </a:p>
          <a:p>
            <a:pPr algn="ctr"/>
            <a:r>
              <a:rPr lang="pt-PT" sz="4000" i="1" dirty="0">
                <a:solidFill>
                  <a:srgbClr val="0000FF"/>
                </a:solidFill>
                <a:ea typeface="MS Mincho"/>
              </a:rPr>
              <a:t>taxas de crescimento</a:t>
            </a:r>
            <a:endParaRPr lang="pt-PT" sz="4000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1604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5400" b="1" dirty="0">
                <a:solidFill>
                  <a:srgbClr val="FF0000"/>
                </a:solidFill>
              </a:rPr>
              <a:t>(2) </a:t>
            </a:r>
            <a:r>
              <a:rPr lang="pt-PT" sz="5400" b="1" dirty="0">
                <a:solidFill>
                  <a:srgbClr val="0000FF"/>
                </a:solidFill>
              </a:rPr>
              <a:t>Modelo Básico</a:t>
            </a:r>
            <a:endParaRPr lang="pt-PT" sz="54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2009" y="183777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pt-PT" sz="3200" b="1" dirty="0"/>
              <a:t>Y = f (K, L) </a:t>
            </a:r>
          </a:p>
          <a:p>
            <a:pPr marL="0" indent="0">
              <a:buNone/>
            </a:pPr>
            <a:r>
              <a:rPr lang="pt-PT" sz="3200" b="1" dirty="0"/>
              <a:t>Y/L = f (K/L</a:t>
            </a:r>
            <a:r>
              <a:rPr lang="pt-PT" sz="3200" b="1" dirty="0" smtClean="0"/>
              <a:t>)</a:t>
            </a:r>
          </a:p>
          <a:p>
            <a:pPr marL="0" indent="0">
              <a:buNone/>
            </a:pPr>
            <a:r>
              <a:rPr lang="pt-PT" sz="3200" b="1" dirty="0" err="1" smtClean="0"/>
              <a:t>Δ</a:t>
            </a:r>
            <a:r>
              <a:rPr lang="pt-PT" sz="3200" b="1" dirty="0"/>
              <a:t> </a:t>
            </a:r>
            <a:r>
              <a:rPr lang="pt-PT" sz="3200" b="1" dirty="0" smtClean="0"/>
              <a:t>(Y</a:t>
            </a:r>
            <a:r>
              <a:rPr lang="pt-PT" sz="3200" b="1" dirty="0"/>
              <a:t>/</a:t>
            </a:r>
            <a:r>
              <a:rPr lang="pt-PT" sz="3200" b="1" dirty="0" smtClean="0"/>
              <a:t>L) </a:t>
            </a:r>
            <a:r>
              <a:rPr lang="pt-PT" sz="3200" b="1" dirty="0"/>
              <a:t>= f </a:t>
            </a:r>
            <a:r>
              <a:rPr lang="pt-PT" sz="3200" b="1" dirty="0" smtClean="0"/>
              <a:t>(</a:t>
            </a:r>
            <a:r>
              <a:rPr lang="pt-PT" sz="3200" b="1" dirty="0"/>
              <a:t>Δ</a:t>
            </a:r>
            <a:r>
              <a:rPr lang="pt-PT" sz="3200" b="1" dirty="0" smtClean="0"/>
              <a:t>K/</a:t>
            </a:r>
            <a:r>
              <a:rPr lang="pt-PT" sz="3200" b="1" dirty="0"/>
              <a:t>Δ</a:t>
            </a:r>
            <a:r>
              <a:rPr lang="pt-PT" sz="3200" b="1" dirty="0" smtClean="0"/>
              <a:t>L)</a:t>
            </a:r>
            <a:endParaRPr lang="pt-PT" sz="3200" b="1" dirty="0"/>
          </a:p>
          <a:p>
            <a:pPr marL="0" indent="0">
              <a:buNone/>
            </a:pPr>
            <a:endParaRPr lang="pt-PT" sz="3200" b="1" dirty="0"/>
          </a:p>
          <a:p>
            <a:endParaRPr lang="pt-PT" dirty="0"/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8731867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8956839"/>
              </p:ext>
            </p:extLst>
          </p:nvPr>
        </p:nvGraphicFramePr>
        <p:xfrm>
          <a:off x="315883" y="83127"/>
          <a:ext cx="11770821" cy="66086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951717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282" y="95202"/>
            <a:ext cx="8906228" cy="6679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8387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1157</TotalTime>
  <Words>930</Words>
  <Application>Microsoft Macintosh PowerPoint</Application>
  <PresentationFormat>Custom</PresentationFormat>
  <Paragraphs>187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Mudança estrutural e evolução da produtividade na economia portuguesa: uma perspetiva de longo prazo</vt:lpstr>
      <vt:lpstr>Motivação e foco</vt:lpstr>
      <vt:lpstr>(1) Longo prazo: Portugal vs. outros</vt:lpstr>
      <vt:lpstr>PowerPoint Presentation</vt:lpstr>
      <vt:lpstr>PowerPoint Presentation</vt:lpstr>
      <vt:lpstr>PowerPoint Presentation</vt:lpstr>
      <vt:lpstr>(2) Modelo Básico</vt:lpstr>
      <vt:lpstr>PowerPoint Presentation</vt:lpstr>
      <vt:lpstr>PowerPoint Presentation</vt:lpstr>
      <vt:lpstr>(3) Desenvolvendo o “modelo básico”...                    ...  a “contabilidade do crescimento”</vt:lpstr>
      <vt:lpstr>PowerPoint Presentation</vt:lpstr>
      <vt:lpstr>PowerPoint Presentation</vt:lpstr>
      <vt:lpstr>(4) Para além da “contabilidade do crescimento”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(5) Para além da “contabilidade do crescimento” (continuação)</vt:lpstr>
      <vt:lpstr>(6) Conclusões da análise da "produtividade" nas últimas 5 décadas </vt:lpstr>
      <vt:lpstr>(6) Conclusões da análise da "produtividade" nas últimas 5 décadas </vt:lpstr>
      <vt:lpstr>Obrigado!</vt:lpstr>
      <vt:lpstr>Implicações</vt:lpstr>
      <vt:lpstr>Fatores transformacionais </vt:lpstr>
    </vt:vector>
  </TitlesOfParts>
  <Company>ISEG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mgodinho</dc:creator>
  <cp:lastModifiedBy>manuel godinho</cp:lastModifiedBy>
  <cp:revision>65</cp:revision>
  <cp:lastPrinted>2019-10-14T12:06:52Z</cp:lastPrinted>
  <dcterms:created xsi:type="dcterms:W3CDTF">2019-10-14T10:38:03Z</dcterms:created>
  <dcterms:modified xsi:type="dcterms:W3CDTF">2020-06-16T18:14:27Z</dcterms:modified>
</cp:coreProperties>
</file>